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259" r:id="rId4"/>
    <p:sldId id="260" r:id="rId5"/>
    <p:sldId id="261" r:id="rId6"/>
    <p:sldId id="262" r:id="rId7"/>
    <p:sldId id="263" r:id="rId8"/>
    <p:sldId id="264" r:id="rId9"/>
    <p:sldId id="270" r:id="rId10"/>
    <p:sldId id="267" r:id="rId11"/>
    <p:sldId id="268" r:id="rId12"/>
    <p:sldId id="271" r:id="rId13"/>
    <p:sldId id="269" r:id="rId14"/>
    <p:sldId id="275" r:id="rId15"/>
    <p:sldId id="276" r:id="rId16"/>
    <p:sldId id="277"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38" autoAdjust="0"/>
    <p:restoredTop sz="93788" autoAdjust="0"/>
  </p:normalViewPr>
  <p:slideViewPr>
    <p:cSldViewPr snapToGrid="0">
      <p:cViewPr varScale="1">
        <p:scale>
          <a:sx n="104" d="100"/>
          <a:sy n="104" d="100"/>
        </p:scale>
        <p:origin x="52" y="52"/>
      </p:cViewPr>
      <p:guideLst/>
    </p:cSldViewPr>
  </p:slideViewPr>
  <p:notesTextViewPr>
    <p:cViewPr>
      <p:scale>
        <a:sx n="1" d="1"/>
        <a:sy n="1" d="1"/>
      </p:scale>
      <p:origin x="0" y="0"/>
    </p:cViewPr>
  </p:notesTextViewPr>
  <p:notesViewPr>
    <p:cSldViewPr snapToGrid="0">
      <p:cViewPr varScale="1">
        <p:scale>
          <a:sx n="89" d="100"/>
          <a:sy n="89" d="100"/>
        </p:scale>
        <p:origin x="378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8ADE7A-680D-4865-B172-12192689A510}" type="datetimeFigureOut">
              <a:rPr lang="en-US" smtClean="0"/>
              <a:t>5/17/2022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F9F3A-9727-4B36-B6BC-672611D2265B}" type="slidenum">
              <a:rPr lang="en-US" smtClean="0"/>
              <a:t>‹#›</a:t>
            </a:fld>
            <a:endParaRPr lang="en-US"/>
          </a:p>
        </p:txBody>
      </p:sp>
    </p:spTree>
    <p:extLst>
      <p:ext uri="{BB962C8B-B14F-4D97-AF65-F5344CB8AC3E}">
        <p14:creationId xmlns:p14="http://schemas.microsoft.com/office/powerpoint/2010/main" val="1683135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HRhelp@winthrop.edu"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mailto:hrhelp@winthrop.edu"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a:t>
            </a:fld>
            <a:endParaRPr lang="en-US" dirty="0"/>
          </a:p>
        </p:txBody>
      </p:sp>
    </p:spTree>
    <p:extLst>
      <p:ext uri="{BB962C8B-B14F-4D97-AF65-F5344CB8AC3E}">
        <p14:creationId xmlns:p14="http://schemas.microsoft.com/office/powerpoint/2010/main" val="3349808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 evaluation can be completed without a supervisor first creating a Plan (previously referred to as a “planning stage document”) inside People Admin.  </a:t>
            </a:r>
          </a:p>
          <a:p>
            <a:r>
              <a:rPr lang="en-US" sz="1200" kern="1200" dirty="0" smtClean="0">
                <a:solidFill>
                  <a:schemeClr val="tx1"/>
                </a:solidFill>
                <a:effectLst/>
                <a:latin typeface="+mn-lt"/>
                <a:ea typeface="+mn-ea"/>
                <a:cs typeface="+mn-cs"/>
              </a:rPr>
              <a:t>For all types of reviews in the new system, a supervisor must start by selecting the blue link in the Item column for the employee where it lists the task of “</a:t>
            </a:r>
            <a:r>
              <a:rPr lang="en-US" sz="1200" b="1" kern="1200" dirty="0" smtClean="0">
                <a:solidFill>
                  <a:schemeClr val="tx1"/>
                </a:solidFill>
                <a:effectLst/>
                <a:latin typeface="+mn-lt"/>
                <a:ea typeface="+mn-ea"/>
                <a:cs typeface="+mn-cs"/>
              </a:rPr>
              <a:t>Supervisor Creates the Plan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most cases, when a supervisor opens the employee’s plan, they will find the following pre-populated:</a:t>
            </a:r>
          </a:p>
          <a:p>
            <a:pPr lvl="0"/>
            <a:r>
              <a:rPr lang="en-US" sz="1200" kern="1200" dirty="0" smtClean="0">
                <a:solidFill>
                  <a:schemeClr val="tx1"/>
                </a:solidFill>
                <a:effectLst/>
                <a:latin typeface="+mn-lt"/>
                <a:ea typeface="+mn-ea"/>
                <a:cs typeface="+mn-cs"/>
              </a:rPr>
              <a:t>the job functions, success criteria and the percentage of time dedicated for each job function </a:t>
            </a:r>
          </a:p>
          <a:p>
            <a:r>
              <a:rPr lang="en-US" sz="1200" kern="1200" dirty="0" smtClean="0">
                <a:solidFill>
                  <a:schemeClr val="tx1"/>
                </a:solidFill>
                <a:effectLst/>
                <a:latin typeface="+mn-lt"/>
                <a:ea typeface="+mn-ea"/>
                <a:cs typeface="+mn-cs"/>
              </a:rPr>
              <a:t>All this information is pulled in from the position description information (Position Management module) and pre-populated in a read-only format in the plan.  </a:t>
            </a:r>
          </a:p>
          <a:p>
            <a:r>
              <a:rPr lang="en-US" sz="1200" kern="1200" dirty="0" smtClean="0">
                <a:solidFill>
                  <a:schemeClr val="tx1"/>
                </a:solidFill>
                <a:effectLst/>
                <a:latin typeface="+mn-lt"/>
                <a:ea typeface="+mn-ea"/>
                <a:cs typeface="+mn-cs"/>
              </a:rPr>
              <a:t>A Plan can be revised by the Supervisor, without HR involvement up to the time a self evaluation (optional) or supervisor evaluation is started.  After that point, </a:t>
            </a:r>
            <a:r>
              <a:rPr lang="en-US" sz="1200" u="sng" kern="1200" dirty="0" smtClean="0">
                <a:solidFill>
                  <a:schemeClr val="tx1"/>
                </a:solidFill>
                <a:effectLst/>
                <a:latin typeface="+mn-lt"/>
                <a:ea typeface="+mn-ea"/>
                <a:cs typeface="+mn-cs"/>
                <a:hlinkClick r:id="rId3"/>
              </a:rPr>
              <a:t>HRhelp@winthrop.edu</a:t>
            </a:r>
            <a:r>
              <a:rPr lang="en-US" sz="1200" kern="1200" dirty="0" smtClean="0">
                <a:solidFill>
                  <a:schemeClr val="tx1"/>
                </a:solidFill>
                <a:effectLst/>
                <a:latin typeface="+mn-lt"/>
                <a:ea typeface="+mn-ea"/>
                <a:cs typeface="+mn-cs"/>
              </a:rPr>
              <a:t> or (803)323-2273 must be contacted to “unlock” the plan for the supervisor.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WHAT IF THERE IS NO JOB FUNCTIONS, SUCCESS CRITERIA OR PRECENTAGES PRE-POPULATED?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 job functions, success criteria and percentage of time do not appear automatically in the plan, then you have to first submit a proposed position description, success criteria and percentages of time to HR for approval by using the “MODIFY POSITION DESCRIPTION” process – contact </a:t>
            </a:r>
            <a:r>
              <a:rPr lang="en-US" sz="1200" u="sng" kern="1200" dirty="0" smtClean="0">
                <a:solidFill>
                  <a:schemeClr val="tx1"/>
                </a:solidFill>
                <a:effectLst/>
                <a:latin typeface="+mn-lt"/>
                <a:ea typeface="+mn-ea"/>
                <a:cs typeface="+mn-cs"/>
                <a:hlinkClick r:id="rId4"/>
              </a:rPr>
              <a:t>hrhelp@winthrop.edu</a:t>
            </a:r>
            <a:r>
              <a:rPr lang="en-US" sz="1200" kern="1200" dirty="0" smtClean="0">
                <a:solidFill>
                  <a:schemeClr val="tx1"/>
                </a:solidFill>
                <a:effectLst/>
                <a:latin typeface="+mn-lt"/>
                <a:ea typeface="+mn-ea"/>
                <a:cs typeface="+mn-cs"/>
              </a:rPr>
              <a:t> or Scott Hoffmann at </a:t>
            </a:r>
            <a:r>
              <a:rPr lang="en-US" sz="1200" u="sng" kern="1200" dirty="0" smtClean="0">
                <a:solidFill>
                  <a:schemeClr val="tx1"/>
                </a:solidFill>
                <a:effectLst/>
                <a:latin typeface="+mn-lt"/>
                <a:ea typeface="+mn-ea"/>
                <a:cs typeface="+mn-cs"/>
              </a:rPr>
              <a:t>hoffmanns@winthrop.edu</a:t>
            </a:r>
            <a:r>
              <a:rPr lang="en-US" sz="1200" kern="1200" dirty="0" smtClean="0">
                <a:solidFill>
                  <a:schemeClr val="tx1"/>
                </a:solidFill>
                <a:effectLst/>
                <a:latin typeface="+mn-lt"/>
                <a:ea typeface="+mn-ea"/>
                <a:cs typeface="+mn-cs"/>
              </a:rPr>
              <a:t>.   If there is no position description information of any type, you must contact Scott Hoffmann at </a:t>
            </a:r>
            <a:r>
              <a:rPr lang="en-US" sz="1200" u="sng" kern="1200" dirty="0" smtClean="0">
                <a:solidFill>
                  <a:schemeClr val="tx1"/>
                </a:solidFill>
                <a:effectLst/>
                <a:latin typeface="+mn-lt"/>
                <a:ea typeface="+mn-ea"/>
                <a:cs typeface="+mn-cs"/>
              </a:rPr>
              <a:t>hoffmanns@winthrop.edu</a:t>
            </a:r>
            <a:r>
              <a:rPr lang="en-US" sz="1200" kern="1200" dirty="0" smtClean="0">
                <a:solidFill>
                  <a:schemeClr val="tx1"/>
                </a:solidFill>
                <a:effectLst/>
                <a:latin typeface="+mn-lt"/>
                <a:ea typeface="+mn-ea"/>
                <a:cs typeface="+mn-cs"/>
              </a:rPr>
              <a:t> and develop a complete position description approved by HR, prior to the supervisor having any ability to create a planning document or performance review of the employee.</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The creation of a plan involves: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Ia. 	Review of the job functions, success criteria and percentage of time allocated to function and confirm it accurately reflects the current job – If not, utilize the MODIFY POSITION DESCRIPTION process described </a:t>
            </a:r>
          </a:p>
          <a:p>
            <a:r>
              <a:rPr lang="en-US" sz="1200" kern="1200" dirty="0" smtClean="0">
                <a:solidFill>
                  <a:schemeClr val="tx1"/>
                </a:solidFill>
                <a:effectLst/>
                <a:latin typeface="+mn-lt"/>
                <a:ea typeface="+mn-ea"/>
                <a:cs typeface="+mn-cs"/>
              </a:rPr>
              <a:t>Ib.	</a:t>
            </a:r>
            <a:r>
              <a:rPr lang="en-US" sz="1200" b="1" kern="1200" dirty="0" smtClean="0">
                <a:solidFill>
                  <a:schemeClr val="tx1"/>
                </a:solidFill>
                <a:effectLst/>
                <a:latin typeface="+mn-lt"/>
                <a:ea typeface="+mn-ea"/>
                <a:cs typeface="+mn-cs"/>
              </a:rPr>
              <a:t>“Current Year Focus”</a:t>
            </a:r>
            <a:r>
              <a:rPr lang="en-US" sz="1200" kern="1200" dirty="0" smtClean="0">
                <a:solidFill>
                  <a:schemeClr val="tx1"/>
                </a:solidFill>
                <a:effectLst/>
                <a:latin typeface="+mn-lt"/>
                <a:ea typeface="+mn-ea"/>
                <a:cs typeface="+mn-cs"/>
              </a:rPr>
              <a:t> is a new entry provided in the planning document to provide supervisors the option of adding any specific focus areas or instructions related to the upcoming year.  This option has to be utilized as part of the planning document and cannot be revised or edited by the supervisor once the evaluation has been started, except by contacting HR and having the system to suspend the evaluation and any intermediary steps completed after the planning stage document.  (During the evaluation process, any added “current year focus” will appear on the evaluation, but cannot be changed by the supervisor.  There will still be a comment section on the evaluation form relating to each job function for a supervisor to add comments.)</a:t>
            </a:r>
          </a:p>
          <a:p>
            <a:r>
              <a:rPr lang="en-US" sz="1200" kern="1200" dirty="0" smtClean="0">
                <a:solidFill>
                  <a:schemeClr val="tx1"/>
                </a:solidFill>
                <a:effectLst/>
                <a:latin typeface="+mn-lt"/>
                <a:ea typeface="+mn-ea"/>
                <a:cs typeface="+mn-cs"/>
              </a:rPr>
              <a:t>Ic.	</a:t>
            </a:r>
            <a:r>
              <a:rPr lang="en-US" sz="1200" b="1" kern="1200" dirty="0" smtClean="0">
                <a:solidFill>
                  <a:schemeClr val="tx1"/>
                </a:solidFill>
                <a:effectLst/>
                <a:latin typeface="+mn-lt"/>
                <a:ea typeface="+mn-ea"/>
                <a:cs typeface="+mn-cs"/>
              </a:rPr>
              <a:t>Performance Characteristics [NOW REQUIRED AT PLAN STAGE]:</a:t>
            </a:r>
            <a:r>
              <a:rPr lang="en-US" sz="1200" kern="1200" dirty="0" smtClean="0">
                <a:solidFill>
                  <a:schemeClr val="tx1"/>
                </a:solidFill>
                <a:effectLst/>
                <a:latin typeface="+mn-lt"/>
                <a:ea typeface="+mn-ea"/>
                <a:cs typeface="+mn-cs"/>
              </a:rPr>
              <a:t>  The planning document offers the same type of drop down system that the prior system provided.  The supervisor is to indicate (yes or no) as to whether the employee is a supervisor of other employees.  </a:t>
            </a:r>
            <a:r>
              <a:rPr lang="en-US" sz="1200" b="1" kern="1200" dirty="0" smtClean="0">
                <a:solidFill>
                  <a:schemeClr val="tx1"/>
                </a:solidFill>
                <a:effectLst/>
                <a:latin typeface="+mn-lt"/>
                <a:ea typeface="+mn-ea"/>
                <a:cs typeface="+mn-cs"/>
              </a:rPr>
              <a:t>If the employee being reviewed is a supervisor, there are two required performance characteristics </a:t>
            </a:r>
            <a:r>
              <a:rPr lang="en-US" sz="1200" kern="1200" dirty="0" smtClean="0">
                <a:solidFill>
                  <a:schemeClr val="tx1"/>
                </a:solidFill>
                <a:effectLst/>
                <a:latin typeface="+mn-lt"/>
                <a:ea typeface="+mn-ea"/>
                <a:cs typeface="+mn-cs"/>
              </a:rPr>
              <a:t>to be selected for all supervisors that must be selected – diversity efforts and timely completion of performance reviews of subordinates.  Otherwise, it is at the discretion of the supervisor what performance characteristic to select to review on as long </a:t>
            </a:r>
            <a:r>
              <a:rPr lang="en-US" sz="1200" b="1" kern="1200" dirty="0" smtClean="0">
                <a:solidFill>
                  <a:schemeClr val="tx1"/>
                </a:solidFill>
                <a:effectLst/>
                <a:latin typeface="+mn-lt"/>
                <a:ea typeface="+mn-ea"/>
                <a:cs typeface="+mn-cs"/>
              </a:rPr>
              <a:t>as at least two performance characteristics</a:t>
            </a:r>
            <a:r>
              <a:rPr lang="en-US" sz="1200" kern="1200" dirty="0" smtClean="0">
                <a:solidFill>
                  <a:schemeClr val="tx1"/>
                </a:solidFill>
                <a:effectLst/>
                <a:latin typeface="+mn-lt"/>
                <a:ea typeface="+mn-ea"/>
                <a:cs typeface="+mn-cs"/>
              </a:rPr>
              <a:t> is selected for every employee.</a:t>
            </a:r>
          </a:p>
          <a:p>
            <a:r>
              <a:rPr lang="en-US" sz="1200" kern="1200" dirty="0" smtClean="0">
                <a:solidFill>
                  <a:schemeClr val="tx1"/>
                </a:solidFill>
                <a:effectLst/>
                <a:latin typeface="+mn-lt"/>
                <a:ea typeface="+mn-ea"/>
                <a:cs typeface="+mn-cs"/>
              </a:rPr>
              <a:t>Id.	</a:t>
            </a:r>
            <a:r>
              <a:rPr lang="en-US" sz="1200" b="1" kern="1200" dirty="0" smtClean="0">
                <a:solidFill>
                  <a:schemeClr val="tx1"/>
                </a:solidFill>
                <a:effectLst/>
                <a:latin typeface="+mn-lt"/>
                <a:ea typeface="+mn-ea"/>
                <a:cs typeface="+mn-cs"/>
              </a:rPr>
              <a:t>Definition of Expectations [OPTIONAL]: </a:t>
            </a:r>
            <a:r>
              <a:rPr lang="en-US" sz="1200" kern="1200" dirty="0" smtClean="0">
                <a:solidFill>
                  <a:schemeClr val="tx1"/>
                </a:solidFill>
                <a:effectLst/>
                <a:latin typeface="+mn-lt"/>
                <a:ea typeface="+mn-ea"/>
                <a:cs typeface="+mn-cs"/>
              </a:rPr>
              <a:t>is a new entry provided in the planning document to allow supervisors the option of adding specifics of their expectations for the upcoming months in relation to the performance characteristic selected for the planning document.  This is recommended, but not required.  At the time of the evaluation, any definition of expectations will appear on the form as read only, with an additional comment section under each performance characteristic for the supervisor to discuss the demonstration of that performance characteristic, or lack of demonstrating such a work demeanor in the past months.</a:t>
            </a:r>
          </a:p>
          <a:p>
            <a:r>
              <a:rPr lang="en-US" sz="1200" kern="1200" dirty="0" smtClean="0">
                <a:solidFill>
                  <a:schemeClr val="tx1"/>
                </a:solidFill>
                <a:effectLst/>
                <a:latin typeface="+mn-lt"/>
                <a:ea typeface="+mn-ea"/>
                <a:cs typeface="+mn-cs"/>
              </a:rPr>
              <a:t>Ie.</a:t>
            </a:r>
            <a:r>
              <a:rPr lang="en-US" sz="1200" b="1" kern="1200" dirty="0" smtClean="0">
                <a:solidFill>
                  <a:schemeClr val="tx1"/>
                </a:solidFill>
                <a:effectLst/>
                <a:latin typeface="+mn-lt"/>
                <a:ea typeface="+mn-ea"/>
                <a:cs typeface="+mn-cs"/>
              </a:rPr>
              <a:t>	Outcomes Attained/Goals Section [NEW and OPTIONAL]: </a:t>
            </a:r>
            <a:r>
              <a:rPr lang="en-US" sz="1200" kern="1200" dirty="0" smtClean="0">
                <a:solidFill>
                  <a:schemeClr val="tx1"/>
                </a:solidFill>
                <a:effectLst/>
                <a:latin typeface="+mn-lt"/>
                <a:ea typeface="+mn-ea"/>
                <a:cs typeface="+mn-cs"/>
              </a:rPr>
              <a:t>The planning document now provides an </a:t>
            </a:r>
            <a:r>
              <a:rPr lang="en-US" sz="1200" b="1" kern="1200" dirty="0" smtClean="0">
                <a:solidFill>
                  <a:schemeClr val="tx1"/>
                </a:solidFill>
                <a:effectLst/>
                <a:latin typeface="+mn-lt"/>
                <a:ea typeface="+mn-ea"/>
                <a:cs typeface="+mn-cs"/>
              </a:rPr>
              <a:t>optional</a:t>
            </a:r>
            <a:r>
              <a:rPr lang="en-US" sz="1200" kern="1200" dirty="0" smtClean="0">
                <a:solidFill>
                  <a:schemeClr val="tx1"/>
                </a:solidFill>
                <a:effectLst/>
                <a:latin typeface="+mn-lt"/>
                <a:ea typeface="+mn-ea"/>
                <a:cs typeface="+mn-cs"/>
              </a:rPr>
              <a:t> entry for supervisors to add a “description of goals” to allow individual, department or division goals for an upcoming project or focus to be defined that are unique or part of a current strategic initiative and not reflected in the ongoing job functions and success criteria.  </a:t>
            </a:r>
          </a:p>
          <a:p>
            <a:r>
              <a:rPr lang="en-US" sz="1200" kern="1200" dirty="0" smtClean="0">
                <a:solidFill>
                  <a:schemeClr val="tx1"/>
                </a:solidFill>
                <a:effectLst/>
                <a:latin typeface="+mn-lt"/>
                <a:ea typeface="+mn-ea"/>
                <a:cs typeface="+mn-cs"/>
              </a:rPr>
              <a:t>This “description of goals” has to be added at the time of creation of the planning document, and cannot be added at the time of completion of the evaluation.  When a supervisor is completing the </a:t>
            </a:r>
            <a:r>
              <a:rPr lang="en-US" sz="1200" u="sng" kern="1200" dirty="0" smtClean="0">
                <a:solidFill>
                  <a:schemeClr val="tx1"/>
                </a:solidFill>
                <a:effectLst/>
                <a:latin typeface="+mn-lt"/>
                <a:ea typeface="+mn-ea"/>
                <a:cs typeface="+mn-cs"/>
              </a:rPr>
              <a:t>evaluation</a:t>
            </a:r>
            <a:r>
              <a:rPr lang="en-US" sz="1200" kern="1200" dirty="0" smtClean="0">
                <a:solidFill>
                  <a:schemeClr val="tx1"/>
                </a:solidFill>
                <a:effectLst/>
                <a:latin typeface="+mn-lt"/>
                <a:ea typeface="+mn-ea"/>
                <a:cs typeface="+mn-cs"/>
              </a:rPr>
              <a:t>, they can address any goal added by providing information in a text box provided for “Goal status.”</a:t>
            </a:r>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10</a:t>
            </a:fld>
            <a:endParaRPr lang="en-US" dirty="0"/>
          </a:p>
        </p:txBody>
      </p:sp>
    </p:spTree>
    <p:extLst>
      <p:ext uri="{BB962C8B-B14F-4D97-AF65-F5344CB8AC3E}">
        <p14:creationId xmlns:p14="http://schemas.microsoft.com/office/powerpoint/2010/main" val="305339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11</a:t>
            </a:fld>
            <a:endParaRPr lang="en-US" dirty="0"/>
          </a:p>
        </p:txBody>
      </p:sp>
    </p:spTree>
    <p:extLst>
      <p:ext uri="{BB962C8B-B14F-4D97-AF65-F5344CB8AC3E}">
        <p14:creationId xmlns:p14="http://schemas.microsoft.com/office/powerpoint/2010/main" val="1580673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12</a:t>
            </a:fld>
            <a:endParaRPr lang="en-US" dirty="0"/>
          </a:p>
        </p:txBody>
      </p:sp>
    </p:spTree>
    <p:extLst>
      <p:ext uri="{BB962C8B-B14F-4D97-AF65-F5344CB8AC3E}">
        <p14:creationId xmlns:p14="http://schemas.microsoft.com/office/powerpoint/2010/main" val="3248604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complete a Supervisor Evaluation, log in as described on pages 1 and 2.   In the Item column, click the link for the employee with a description of Supervisor Completes the Evaluation.  Then scroll through the document (with information from the Plan pre-populated as Read Only ).</a:t>
            </a:r>
            <a:r>
              <a:rPr lang="en-US" sz="1200" kern="1200" baseline="0" dirty="0" smtClean="0">
                <a:solidFill>
                  <a:schemeClr val="tx1"/>
                </a:solidFill>
                <a:effectLst/>
                <a:latin typeface="+mn-lt"/>
                <a:ea typeface="+mn-ea"/>
                <a:cs typeface="+mn-cs"/>
              </a:rPr>
              <a:t> There is a link entitled “EPMS Rating Guide” just below the tabs that provides a description of each of the 5 rating levels (unchanged from last year)</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IIa.	On the First Section Add a rating and comment (required) on each job function, including the 5% job function “perform other duties as assigned.” (N/A is an option for the “perform other duties as assigned” function if the employee was not required to engage in additional duties not described elsewhere this year.</a:t>
            </a:r>
          </a:p>
          <a:p>
            <a:r>
              <a:rPr lang="en-US" sz="1200" kern="1200" dirty="0" smtClean="0">
                <a:solidFill>
                  <a:schemeClr val="tx1"/>
                </a:solidFill>
                <a:effectLst/>
                <a:latin typeface="+mn-lt"/>
                <a:ea typeface="+mn-ea"/>
                <a:cs typeface="+mn-cs"/>
              </a:rPr>
              <a:t>IIb.	In the Second Section add a rating on each Performance Characteristic. Comments are optional. No new Performance Characteristic can be added to the Evaluation, it must be included in the Plan.</a:t>
            </a:r>
          </a:p>
          <a:p>
            <a:r>
              <a:rPr lang="en-US" sz="1200" kern="1200" dirty="0" smtClean="0">
                <a:solidFill>
                  <a:schemeClr val="tx1"/>
                </a:solidFill>
                <a:effectLst/>
                <a:latin typeface="+mn-lt"/>
                <a:ea typeface="+mn-ea"/>
                <a:cs typeface="+mn-cs"/>
              </a:rPr>
              <a:t>IIc.	In the Outcomes Attained section (Optional), if your plan listed a goal, add a progress rating under the Goal Status section (with options of Complete, In Progress, Not Completed and comment.</a:t>
            </a:r>
          </a:p>
          <a:p>
            <a:r>
              <a:rPr lang="en-US" sz="1200" kern="1200" dirty="0" err="1" smtClean="0">
                <a:solidFill>
                  <a:schemeClr val="tx1"/>
                </a:solidFill>
                <a:effectLst/>
                <a:latin typeface="+mn-lt"/>
                <a:ea typeface="+mn-ea"/>
                <a:cs typeface="+mn-cs"/>
              </a:rPr>
              <a:t>IId</a:t>
            </a:r>
            <a:r>
              <a:rPr lang="en-US" sz="1200" kern="1200" dirty="0" smtClean="0">
                <a:solidFill>
                  <a:schemeClr val="tx1"/>
                </a:solidFill>
                <a:effectLst/>
                <a:latin typeface="+mn-lt"/>
                <a:ea typeface="+mn-ea"/>
                <a:cs typeface="+mn-cs"/>
              </a:rPr>
              <a:t>.	In the Final section, add an overall rating and comment required.</a:t>
            </a:r>
          </a:p>
          <a:p>
            <a:r>
              <a:rPr lang="en-US" sz="1200" kern="1200" dirty="0" err="1" smtClean="0">
                <a:solidFill>
                  <a:schemeClr val="tx1"/>
                </a:solidFill>
                <a:effectLst/>
                <a:latin typeface="+mn-lt"/>
                <a:ea typeface="+mn-ea"/>
                <a:cs typeface="+mn-cs"/>
              </a:rPr>
              <a:t>IIe</a:t>
            </a:r>
            <a:r>
              <a:rPr lang="en-US" sz="1200" kern="1200" dirty="0" smtClean="0">
                <a:solidFill>
                  <a:schemeClr val="tx1"/>
                </a:solidFill>
                <a:effectLst/>
                <a:latin typeface="+mn-lt"/>
                <a:ea typeface="+mn-ea"/>
                <a:cs typeface="+mn-cs"/>
              </a:rPr>
              <a:t>.	Then click</a:t>
            </a:r>
            <a:r>
              <a:rPr lang="en-US" sz="1200" kern="1200" baseline="0" dirty="0" smtClean="0">
                <a:solidFill>
                  <a:schemeClr val="tx1"/>
                </a:solidFill>
                <a:effectLst/>
                <a:latin typeface="+mn-lt"/>
                <a:ea typeface="+mn-ea"/>
                <a:cs typeface="+mn-cs"/>
              </a:rPr>
              <a:t> on the </a:t>
            </a:r>
            <a:r>
              <a:rPr lang="en-US" sz="1200" kern="1200" dirty="0" smtClean="0">
                <a:solidFill>
                  <a:schemeClr val="tx1"/>
                </a:solidFill>
                <a:effectLst/>
                <a:latin typeface="+mn-lt"/>
                <a:ea typeface="+mn-ea"/>
                <a:cs typeface="+mn-cs"/>
              </a:rPr>
              <a:t> blue button at the end to “Save Draft” or “Complete” when ready to make the evaluation final.</a:t>
            </a:r>
          </a:p>
          <a:p>
            <a:r>
              <a:rPr lang="en-US" sz="1200" kern="1200" dirty="0" smtClean="0">
                <a:solidFill>
                  <a:schemeClr val="tx1"/>
                </a:solidFill>
                <a:effectLst/>
                <a:latin typeface="+mn-lt"/>
                <a:ea typeface="+mn-ea"/>
                <a:cs typeface="+mn-cs"/>
              </a:rPr>
              <a:t>All text boxes with a red asterisk are “required” to move forward.  Any sections with a lock icon are read only and can only be modified with the assistance of HR. </a:t>
            </a:r>
          </a:p>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13</a:t>
            </a:fld>
            <a:endParaRPr lang="en-US"/>
          </a:p>
        </p:txBody>
      </p:sp>
    </p:spTree>
    <p:extLst>
      <p:ext uri="{BB962C8B-B14F-4D97-AF65-F5344CB8AC3E}">
        <p14:creationId xmlns:p14="http://schemas.microsoft.com/office/powerpoint/2010/main" val="232259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complete a Supervisor Evaluation, log in as described on pages 1 and 2.   In the Item column, click the link for the employee with a description of Supervisor Completes the Evaluation.  Then scroll through the document (with information from the Plan pre-populated as Read Only ) to:</a:t>
            </a:r>
          </a:p>
          <a:p>
            <a:r>
              <a:rPr lang="en-US" sz="1200" kern="1200" dirty="0" err="1" smtClean="0">
                <a:solidFill>
                  <a:schemeClr val="tx1"/>
                </a:solidFill>
                <a:effectLst/>
                <a:latin typeface="+mn-lt"/>
                <a:ea typeface="+mn-ea"/>
                <a:cs typeface="+mn-cs"/>
              </a:rPr>
              <a:t>IIa</a:t>
            </a:r>
            <a:r>
              <a:rPr lang="en-US" sz="1200" kern="1200" dirty="0" smtClean="0">
                <a:solidFill>
                  <a:schemeClr val="tx1"/>
                </a:solidFill>
                <a:effectLst/>
                <a:latin typeface="+mn-lt"/>
                <a:ea typeface="+mn-ea"/>
                <a:cs typeface="+mn-cs"/>
              </a:rPr>
              <a:t>.	On the First Section Add a rating and comment (required) on each job function, including the 5% job function “perform other duties as assigned.” (N/A is an option for the “perform other duties as assigned” function if the employee was not required to engage in additional duties not described elsewhere this year.</a:t>
            </a:r>
          </a:p>
          <a:p>
            <a:r>
              <a:rPr lang="en-US" sz="1200" kern="1200" dirty="0" err="1" smtClean="0">
                <a:solidFill>
                  <a:schemeClr val="tx1"/>
                </a:solidFill>
                <a:effectLst/>
                <a:latin typeface="+mn-lt"/>
                <a:ea typeface="+mn-ea"/>
                <a:cs typeface="+mn-cs"/>
              </a:rPr>
              <a:t>IIb</a:t>
            </a:r>
            <a:r>
              <a:rPr lang="en-US" sz="1200" kern="1200" dirty="0" smtClean="0">
                <a:solidFill>
                  <a:schemeClr val="tx1"/>
                </a:solidFill>
                <a:effectLst/>
                <a:latin typeface="+mn-lt"/>
                <a:ea typeface="+mn-ea"/>
                <a:cs typeface="+mn-cs"/>
              </a:rPr>
              <a:t>.	In the Second Section add a rating on each Performance Characteristic. Comments are optional. No new Performance Characteristic can be added to the Evaluation, it must be included in the Plan.</a:t>
            </a:r>
          </a:p>
          <a:p>
            <a:r>
              <a:rPr lang="en-US" sz="1200" kern="1200" dirty="0" err="1" smtClean="0">
                <a:solidFill>
                  <a:schemeClr val="tx1"/>
                </a:solidFill>
                <a:effectLst/>
                <a:latin typeface="+mn-lt"/>
                <a:ea typeface="+mn-ea"/>
                <a:cs typeface="+mn-cs"/>
              </a:rPr>
              <a:t>IIc</a:t>
            </a:r>
            <a:r>
              <a:rPr lang="en-US" sz="1200" kern="1200" dirty="0" smtClean="0">
                <a:solidFill>
                  <a:schemeClr val="tx1"/>
                </a:solidFill>
                <a:effectLst/>
                <a:latin typeface="+mn-lt"/>
                <a:ea typeface="+mn-ea"/>
                <a:cs typeface="+mn-cs"/>
              </a:rPr>
              <a:t>.	In the Outcomes Attained section (Optional), if your plan listed a goal, add a progress rating under the Goal Status section (with options of Complete, In Progress, Not Completed and comment.</a:t>
            </a:r>
          </a:p>
          <a:p>
            <a:r>
              <a:rPr lang="en-US" sz="1200" kern="1200" dirty="0" err="1" smtClean="0">
                <a:solidFill>
                  <a:schemeClr val="tx1"/>
                </a:solidFill>
                <a:effectLst/>
                <a:latin typeface="+mn-lt"/>
                <a:ea typeface="+mn-ea"/>
                <a:cs typeface="+mn-cs"/>
              </a:rPr>
              <a:t>IId</a:t>
            </a:r>
            <a:r>
              <a:rPr lang="en-US" sz="1200" kern="1200" dirty="0" smtClean="0">
                <a:solidFill>
                  <a:schemeClr val="tx1"/>
                </a:solidFill>
                <a:effectLst/>
                <a:latin typeface="+mn-lt"/>
                <a:ea typeface="+mn-ea"/>
                <a:cs typeface="+mn-cs"/>
              </a:rPr>
              <a:t>.	In the Final section, add an overall rating and comment required.</a:t>
            </a:r>
          </a:p>
          <a:p>
            <a:r>
              <a:rPr lang="en-US" sz="1200" kern="1200" dirty="0" err="1" smtClean="0">
                <a:solidFill>
                  <a:schemeClr val="tx1"/>
                </a:solidFill>
                <a:effectLst/>
                <a:latin typeface="+mn-lt"/>
                <a:ea typeface="+mn-ea"/>
                <a:cs typeface="+mn-cs"/>
              </a:rPr>
              <a:t>IIe</a:t>
            </a:r>
            <a:r>
              <a:rPr lang="en-US" sz="1200" kern="1200" dirty="0" smtClean="0">
                <a:solidFill>
                  <a:schemeClr val="tx1"/>
                </a:solidFill>
                <a:effectLst/>
                <a:latin typeface="+mn-lt"/>
                <a:ea typeface="+mn-ea"/>
                <a:cs typeface="+mn-cs"/>
              </a:rPr>
              <a:t>.	Then click</a:t>
            </a:r>
            <a:r>
              <a:rPr lang="en-US" sz="1200" kern="1200" baseline="0" dirty="0" smtClean="0">
                <a:solidFill>
                  <a:schemeClr val="tx1"/>
                </a:solidFill>
                <a:effectLst/>
                <a:latin typeface="+mn-lt"/>
                <a:ea typeface="+mn-ea"/>
                <a:cs typeface="+mn-cs"/>
              </a:rPr>
              <a:t> on the </a:t>
            </a:r>
            <a:r>
              <a:rPr lang="en-US" sz="1200" kern="1200" dirty="0" smtClean="0">
                <a:solidFill>
                  <a:schemeClr val="tx1"/>
                </a:solidFill>
                <a:effectLst/>
                <a:latin typeface="+mn-lt"/>
                <a:ea typeface="+mn-ea"/>
                <a:cs typeface="+mn-cs"/>
              </a:rPr>
              <a:t> blue button at the end to “Save Draft” or “Complete” when ready to make the evaluation final.</a:t>
            </a:r>
          </a:p>
          <a:p>
            <a:r>
              <a:rPr lang="en-US" sz="1200" kern="1200" dirty="0" smtClean="0">
                <a:solidFill>
                  <a:schemeClr val="tx1"/>
                </a:solidFill>
                <a:effectLst/>
                <a:latin typeface="+mn-lt"/>
                <a:ea typeface="+mn-ea"/>
                <a:cs typeface="+mn-cs"/>
              </a:rPr>
              <a:t>All text boxes with a red asterisk are “required” to move forward.  Any sections with a lock icon are read only and can only be modified with the assistance of HR. </a:t>
            </a:r>
          </a:p>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14</a:t>
            </a:fld>
            <a:endParaRPr lang="en-US"/>
          </a:p>
        </p:txBody>
      </p:sp>
    </p:spTree>
    <p:extLst>
      <p:ext uri="{BB962C8B-B14F-4D97-AF65-F5344CB8AC3E}">
        <p14:creationId xmlns:p14="http://schemas.microsoft.com/office/powerpoint/2010/main" val="3688805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complete a Supervisor Evaluation, log in as described on pages 1 and 2.   In the Item column, click the link for the employee with a description of Supervisor Completes the Evaluation.  Then scroll through the document (with information from the Plan pre-populated as Read Only ) to:</a:t>
            </a:r>
          </a:p>
          <a:p>
            <a:r>
              <a:rPr lang="en-US" sz="1200" kern="1200" dirty="0" err="1" smtClean="0">
                <a:solidFill>
                  <a:schemeClr val="tx1"/>
                </a:solidFill>
                <a:effectLst/>
                <a:latin typeface="+mn-lt"/>
                <a:ea typeface="+mn-ea"/>
                <a:cs typeface="+mn-cs"/>
              </a:rPr>
              <a:t>IIa</a:t>
            </a:r>
            <a:r>
              <a:rPr lang="en-US" sz="1200" kern="1200" dirty="0" smtClean="0">
                <a:solidFill>
                  <a:schemeClr val="tx1"/>
                </a:solidFill>
                <a:effectLst/>
                <a:latin typeface="+mn-lt"/>
                <a:ea typeface="+mn-ea"/>
                <a:cs typeface="+mn-cs"/>
              </a:rPr>
              <a:t>.	On the First Section Add a rating and comment (required) on each job function, including the 5% job function “perform other duties as assigned.” (N/A is an option for the “perform other duties as assigned” function if the employee was not required to engage in additional duties not described elsewhere this year.</a:t>
            </a:r>
          </a:p>
          <a:p>
            <a:r>
              <a:rPr lang="en-US" sz="1200" kern="1200" dirty="0" err="1" smtClean="0">
                <a:solidFill>
                  <a:schemeClr val="tx1"/>
                </a:solidFill>
                <a:effectLst/>
                <a:latin typeface="+mn-lt"/>
                <a:ea typeface="+mn-ea"/>
                <a:cs typeface="+mn-cs"/>
              </a:rPr>
              <a:t>IIb</a:t>
            </a:r>
            <a:r>
              <a:rPr lang="en-US" sz="1200" kern="1200" dirty="0" smtClean="0">
                <a:solidFill>
                  <a:schemeClr val="tx1"/>
                </a:solidFill>
                <a:effectLst/>
                <a:latin typeface="+mn-lt"/>
                <a:ea typeface="+mn-ea"/>
                <a:cs typeface="+mn-cs"/>
              </a:rPr>
              <a:t>.	In the Second Section add a rating on each Performance Characteristic. Comments are optional. No new Performance Characteristic can be added to the Evaluation, it must be included in the Plan.</a:t>
            </a:r>
          </a:p>
          <a:p>
            <a:r>
              <a:rPr lang="en-US" sz="1200" kern="1200" dirty="0" err="1" smtClean="0">
                <a:solidFill>
                  <a:schemeClr val="tx1"/>
                </a:solidFill>
                <a:effectLst/>
                <a:latin typeface="+mn-lt"/>
                <a:ea typeface="+mn-ea"/>
                <a:cs typeface="+mn-cs"/>
              </a:rPr>
              <a:t>IIc</a:t>
            </a:r>
            <a:r>
              <a:rPr lang="en-US" sz="1200" kern="1200" dirty="0" smtClean="0">
                <a:solidFill>
                  <a:schemeClr val="tx1"/>
                </a:solidFill>
                <a:effectLst/>
                <a:latin typeface="+mn-lt"/>
                <a:ea typeface="+mn-ea"/>
                <a:cs typeface="+mn-cs"/>
              </a:rPr>
              <a:t>.	In the Outcomes Attained section (Optional), if your plan listed a goal, add a progress rating under the Goal Status section (with options of Complete, In Progress, Not Completed and comment.</a:t>
            </a:r>
          </a:p>
          <a:p>
            <a:r>
              <a:rPr lang="en-US" sz="1200" kern="1200" dirty="0" err="1" smtClean="0">
                <a:solidFill>
                  <a:schemeClr val="tx1"/>
                </a:solidFill>
                <a:effectLst/>
                <a:latin typeface="+mn-lt"/>
                <a:ea typeface="+mn-ea"/>
                <a:cs typeface="+mn-cs"/>
              </a:rPr>
              <a:t>IId</a:t>
            </a:r>
            <a:r>
              <a:rPr lang="en-US" sz="1200" kern="1200" dirty="0" smtClean="0">
                <a:solidFill>
                  <a:schemeClr val="tx1"/>
                </a:solidFill>
                <a:effectLst/>
                <a:latin typeface="+mn-lt"/>
                <a:ea typeface="+mn-ea"/>
                <a:cs typeface="+mn-cs"/>
              </a:rPr>
              <a:t>.	In the Final section, add an overall rating and comment required.</a:t>
            </a:r>
          </a:p>
          <a:p>
            <a:r>
              <a:rPr lang="en-US" sz="1200" kern="1200" dirty="0" err="1" smtClean="0">
                <a:solidFill>
                  <a:schemeClr val="tx1"/>
                </a:solidFill>
                <a:effectLst/>
                <a:latin typeface="+mn-lt"/>
                <a:ea typeface="+mn-ea"/>
                <a:cs typeface="+mn-cs"/>
              </a:rPr>
              <a:t>IIe</a:t>
            </a:r>
            <a:r>
              <a:rPr lang="en-US" sz="1200" kern="1200" dirty="0" smtClean="0">
                <a:solidFill>
                  <a:schemeClr val="tx1"/>
                </a:solidFill>
                <a:effectLst/>
                <a:latin typeface="+mn-lt"/>
                <a:ea typeface="+mn-ea"/>
                <a:cs typeface="+mn-cs"/>
              </a:rPr>
              <a:t>.	Then click</a:t>
            </a:r>
            <a:r>
              <a:rPr lang="en-US" sz="1200" kern="1200" baseline="0" dirty="0" smtClean="0">
                <a:solidFill>
                  <a:schemeClr val="tx1"/>
                </a:solidFill>
                <a:effectLst/>
                <a:latin typeface="+mn-lt"/>
                <a:ea typeface="+mn-ea"/>
                <a:cs typeface="+mn-cs"/>
              </a:rPr>
              <a:t> on the </a:t>
            </a:r>
            <a:r>
              <a:rPr lang="en-US" sz="1200" kern="1200" dirty="0" smtClean="0">
                <a:solidFill>
                  <a:schemeClr val="tx1"/>
                </a:solidFill>
                <a:effectLst/>
                <a:latin typeface="+mn-lt"/>
                <a:ea typeface="+mn-ea"/>
                <a:cs typeface="+mn-cs"/>
              </a:rPr>
              <a:t>blue button at the end to “Save Draft” or “Complete” when ready to make the evaluation final.</a:t>
            </a:r>
          </a:p>
          <a:p>
            <a:r>
              <a:rPr lang="en-US" sz="1200" kern="1200" dirty="0" smtClean="0">
                <a:solidFill>
                  <a:schemeClr val="tx1"/>
                </a:solidFill>
                <a:effectLst/>
                <a:latin typeface="+mn-lt"/>
                <a:ea typeface="+mn-ea"/>
                <a:cs typeface="+mn-cs"/>
              </a:rPr>
              <a:t>All text boxes with a red asterisk are “required” to move forward.  Any sections with a lock icon are read only and can only be modified with the assistance of HR. </a:t>
            </a:r>
          </a:p>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15</a:t>
            </a:fld>
            <a:endParaRPr lang="en-US"/>
          </a:p>
        </p:txBody>
      </p:sp>
    </p:spTree>
    <p:extLst>
      <p:ext uri="{BB962C8B-B14F-4D97-AF65-F5344CB8AC3E}">
        <p14:creationId xmlns:p14="http://schemas.microsoft.com/office/powerpoint/2010/main" val="4230891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To complete a Supervisor Evaluation, log in as described on pages 1 and 2.   In the Item column, click the link for the employee with a description of Supervisor Completes the Evaluation.  Then scroll through the document (with information from the Plan pre-populated as Read Only ) to:</a:t>
            </a:r>
          </a:p>
          <a:p>
            <a:r>
              <a:rPr lang="en-US" sz="1200" kern="1200" dirty="0" err="1" smtClean="0">
                <a:solidFill>
                  <a:schemeClr val="tx1"/>
                </a:solidFill>
                <a:effectLst/>
                <a:latin typeface="+mn-lt"/>
                <a:ea typeface="+mn-ea"/>
                <a:cs typeface="+mn-cs"/>
              </a:rPr>
              <a:t>IIa</a:t>
            </a:r>
            <a:r>
              <a:rPr lang="en-US" sz="1200" kern="1200" dirty="0" smtClean="0">
                <a:solidFill>
                  <a:schemeClr val="tx1"/>
                </a:solidFill>
                <a:effectLst/>
                <a:latin typeface="+mn-lt"/>
                <a:ea typeface="+mn-ea"/>
                <a:cs typeface="+mn-cs"/>
              </a:rPr>
              <a:t>.	On the First Section Add a rating and comment (required) on each job function, including the 5% job function “perform other duties as assigned.” (N/A is an option for the “perform other duties as assigned” function if the employee was not required to engage in additional duties not described elsewhere this year.</a:t>
            </a:r>
          </a:p>
          <a:p>
            <a:r>
              <a:rPr lang="en-US" sz="1200" kern="1200" dirty="0" err="1" smtClean="0">
                <a:solidFill>
                  <a:schemeClr val="tx1"/>
                </a:solidFill>
                <a:effectLst/>
                <a:latin typeface="+mn-lt"/>
                <a:ea typeface="+mn-ea"/>
                <a:cs typeface="+mn-cs"/>
              </a:rPr>
              <a:t>IIb</a:t>
            </a:r>
            <a:r>
              <a:rPr lang="en-US" sz="1200" kern="1200" dirty="0" smtClean="0">
                <a:solidFill>
                  <a:schemeClr val="tx1"/>
                </a:solidFill>
                <a:effectLst/>
                <a:latin typeface="+mn-lt"/>
                <a:ea typeface="+mn-ea"/>
                <a:cs typeface="+mn-cs"/>
              </a:rPr>
              <a:t>.	In the Second Section add a rating on each Performance Characteristic. Comments are optional. No new Performance Characteristic can be added to the Evaluation, it must be included in the Plan.</a:t>
            </a:r>
          </a:p>
          <a:p>
            <a:r>
              <a:rPr lang="en-US" sz="1200" kern="1200" dirty="0" err="1" smtClean="0">
                <a:solidFill>
                  <a:schemeClr val="tx1"/>
                </a:solidFill>
                <a:effectLst/>
                <a:latin typeface="+mn-lt"/>
                <a:ea typeface="+mn-ea"/>
                <a:cs typeface="+mn-cs"/>
              </a:rPr>
              <a:t>IIc</a:t>
            </a:r>
            <a:r>
              <a:rPr lang="en-US" sz="1200" kern="1200" dirty="0" smtClean="0">
                <a:solidFill>
                  <a:schemeClr val="tx1"/>
                </a:solidFill>
                <a:effectLst/>
                <a:latin typeface="+mn-lt"/>
                <a:ea typeface="+mn-ea"/>
                <a:cs typeface="+mn-cs"/>
              </a:rPr>
              <a:t>.	In the Outcomes Attained section (Optional), if your plan listed a goal, add a progress rating under the Goal Status section (with options of Complete, In Progress, Not Completed </a:t>
            </a:r>
            <a:r>
              <a:rPr lang="en-US" sz="1200" kern="1200" dirty="0" err="1" smtClean="0">
                <a:solidFill>
                  <a:schemeClr val="tx1"/>
                </a:solidFill>
                <a:effectLst/>
                <a:latin typeface="+mn-lt"/>
                <a:ea typeface="+mn-ea"/>
                <a:cs typeface="+mn-cs"/>
              </a:rPr>
              <a:t>anand</a:t>
            </a:r>
            <a:r>
              <a:rPr lang="en-US" sz="1200" kern="1200" dirty="0" smtClean="0">
                <a:solidFill>
                  <a:schemeClr val="tx1"/>
                </a:solidFill>
                <a:effectLst/>
                <a:latin typeface="+mn-lt"/>
                <a:ea typeface="+mn-ea"/>
                <a:cs typeface="+mn-cs"/>
              </a:rPr>
              <a:t> comment.</a:t>
            </a:r>
          </a:p>
          <a:p>
            <a:r>
              <a:rPr lang="en-US" sz="1200" kern="1200" dirty="0" err="1" smtClean="0">
                <a:solidFill>
                  <a:schemeClr val="tx1"/>
                </a:solidFill>
                <a:effectLst/>
                <a:latin typeface="+mn-lt"/>
                <a:ea typeface="+mn-ea"/>
                <a:cs typeface="+mn-cs"/>
              </a:rPr>
              <a:t>IId</a:t>
            </a:r>
            <a:r>
              <a:rPr lang="en-US" sz="1200" kern="1200" dirty="0" smtClean="0">
                <a:solidFill>
                  <a:schemeClr val="tx1"/>
                </a:solidFill>
                <a:effectLst/>
                <a:latin typeface="+mn-lt"/>
                <a:ea typeface="+mn-ea"/>
                <a:cs typeface="+mn-cs"/>
              </a:rPr>
              <a:t>.	In the Final section, add an overall rating and comment required.</a:t>
            </a:r>
          </a:p>
          <a:p>
            <a:r>
              <a:rPr lang="en-US" sz="1200" kern="1200" dirty="0" err="1" smtClean="0">
                <a:solidFill>
                  <a:schemeClr val="tx1"/>
                </a:solidFill>
                <a:effectLst/>
                <a:latin typeface="+mn-lt"/>
                <a:ea typeface="+mn-ea"/>
                <a:cs typeface="+mn-cs"/>
              </a:rPr>
              <a:t>IIe</a:t>
            </a:r>
            <a:r>
              <a:rPr lang="en-US" sz="1200" kern="1200" dirty="0" smtClean="0">
                <a:solidFill>
                  <a:schemeClr val="tx1"/>
                </a:solidFill>
                <a:effectLst/>
                <a:latin typeface="+mn-lt"/>
                <a:ea typeface="+mn-ea"/>
                <a:cs typeface="+mn-cs"/>
              </a:rPr>
              <a:t>.	Then click</a:t>
            </a:r>
            <a:r>
              <a:rPr lang="en-US" sz="1200" kern="1200" baseline="0" dirty="0" smtClean="0">
                <a:solidFill>
                  <a:schemeClr val="tx1"/>
                </a:solidFill>
                <a:effectLst/>
                <a:latin typeface="+mn-lt"/>
                <a:ea typeface="+mn-ea"/>
                <a:cs typeface="+mn-cs"/>
              </a:rPr>
              <a:t> on the</a:t>
            </a:r>
            <a:r>
              <a:rPr lang="en-US" sz="1200" kern="1200" dirty="0" smtClean="0">
                <a:solidFill>
                  <a:schemeClr val="tx1"/>
                </a:solidFill>
                <a:effectLst/>
                <a:latin typeface="+mn-lt"/>
                <a:ea typeface="+mn-ea"/>
                <a:cs typeface="+mn-cs"/>
              </a:rPr>
              <a:t> blue button at the end to “Save Draft” or “Complete” when ready to make the evaluation final.</a:t>
            </a:r>
          </a:p>
          <a:p>
            <a:r>
              <a:rPr lang="en-US" sz="1200" kern="1200" dirty="0" smtClean="0">
                <a:solidFill>
                  <a:schemeClr val="tx1"/>
                </a:solidFill>
                <a:effectLst/>
                <a:latin typeface="+mn-lt"/>
                <a:ea typeface="+mn-ea"/>
                <a:cs typeface="+mn-cs"/>
              </a:rPr>
              <a:t>All text boxes with a red asterisk are “required” to move forward.  Any sections with a lock icon are read only and can only be modified with the assistance of HR. </a:t>
            </a:r>
          </a:p>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16</a:t>
            </a:fld>
            <a:endParaRPr lang="en-US"/>
          </a:p>
        </p:txBody>
      </p:sp>
    </p:spTree>
    <p:extLst>
      <p:ext uri="{BB962C8B-B14F-4D97-AF65-F5344CB8AC3E}">
        <p14:creationId xmlns:p14="http://schemas.microsoft.com/office/powerpoint/2010/main" val="426617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17</a:t>
            </a:fld>
            <a:endParaRPr lang="en-US"/>
          </a:p>
        </p:txBody>
      </p:sp>
    </p:spTree>
    <p:extLst>
      <p:ext uri="{BB962C8B-B14F-4D97-AF65-F5344CB8AC3E}">
        <p14:creationId xmlns:p14="http://schemas.microsoft.com/office/powerpoint/2010/main" val="29423727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Employee cannot access evaluation yet in portal</a:t>
            </a:r>
            <a:r>
              <a:rPr lang="en-US" baseline="0" dirty="0" smtClean="0"/>
              <a:t> so supervisor has to make available in printed copy or save and email using “Print as PDF”</a:t>
            </a:r>
          </a:p>
        </p:txBody>
      </p:sp>
      <p:sp>
        <p:nvSpPr>
          <p:cNvPr id="4" name="Slide Number Placeholder 3"/>
          <p:cNvSpPr>
            <a:spLocks noGrp="1"/>
          </p:cNvSpPr>
          <p:nvPr>
            <p:ph type="sldNum" sz="quarter" idx="10"/>
          </p:nvPr>
        </p:nvSpPr>
        <p:spPr/>
        <p:txBody>
          <a:bodyPr/>
          <a:lstStyle/>
          <a:p>
            <a:fld id="{2BE6F669-5C74-4B7A-9429-9E12463E4D45}" type="slidenum">
              <a:rPr lang="en-US" smtClean="0"/>
              <a:t>18</a:t>
            </a:fld>
            <a:endParaRPr lang="en-US"/>
          </a:p>
        </p:txBody>
      </p:sp>
    </p:spTree>
    <p:extLst>
      <p:ext uri="{BB962C8B-B14F-4D97-AF65-F5344CB8AC3E}">
        <p14:creationId xmlns:p14="http://schemas.microsoft.com/office/powerpoint/2010/main" val="24910427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19</a:t>
            </a:fld>
            <a:endParaRPr lang="en-US"/>
          </a:p>
        </p:txBody>
      </p:sp>
    </p:spTree>
    <p:extLst>
      <p:ext uri="{BB962C8B-B14F-4D97-AF65-F5344CB8AC3E}">
        <p14:creationId xmlns:p14="http://schemas.microsoft.com/office/powerpoint/2010/main" val="543755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2</a:t>
            </a:fld>
            <a:endParaRPr lang="en-US" dirty="0"/>
          </a:p>
        </p:txBody>
      </p:sp>
    </p:spTree>
    <p:extLst>
      <p:ext uri="{BB962C8B-B14F-4D97-AF65-F5344CB8AC3E}">
        <p14:creationId xmlns:p14="http://schemas.microsoft.com/office/powerpoint/2010/main" val="1256128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3</a:t>
            </a:fld>
            <a:endParaRPr lang="en-US" dirty="0"/>
          </a:p>
        </p:txBody>
      </p:sp>
    </p:spTree>
    <p:extLst>
      <p:ext uri="{BB962C8B-B14F-4D97-AF65-F5344CB8AC3E}">
        <p14:creationId xmlns:p14="http://schemas.microsoft.com/office/powerpoint/2010/main" val="2816463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4</a:t>
            </a:fld>
            <a:endParaRPr lang="en-US" dirty="0"/>
          </a:p>
        </p:txBody>
      </p:sp>
    </p:spTree>
    <p:extLst>
      <p:ext uri="{BB962C8B-B14F-4D97-AF65-F5344CB8AC3E}">
        <p14:creationId xmlns:p14="http://schemas.microsoft.com/office/powerpoint/2010/main" val="449529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5</a:t>
            </a:fld>
            <a:endParaRPr lang="en-US" dirty="0"/>
          </a:p>
        </p:txBody>
      </p:sp>
    </p:spTree>
    <p:extLst>
      <p:ext uri="{BB962C8B-B14F-4D97-AF65-F5344CB8AC3E}">
        <p14:creationId xmlns:p14="http://schemas.microsoft.com/office/powerpoint/2010/main" val="120536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6</a:t>
            </a:fld>
            <a:endParaRPr lang="en-US" dirty="0"/>
          </a:p>
        </p:txBody>
      </p:sp>
    </p:spTree>
    <p:extLst>
      <p:ext uri="{BB962C8B-B14F-4D97-AF65-F5344CB8AC3E}">
        <p14:creationId xmlns:p14="http://schemas.microsoft.com/office/powerpoint/2010/main" val="1660158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7</a:t>
            </a:fld>
            <a:endParaRPr lang="en-US" dirty="0"/>
          </a:p>
        </p:txBody>
      </p:sp>
    </p:spTree>
    <p:extLst>
      <p:ext uri="{BB962C8B-B14F-4D97-AF65-F5344CB8AC3E}">
        <p14:creationId xmlns:p14="http://schemas.microsoft.com/office/powerpoint/2010/main" val="4844178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screen shows your current action items. The employee's name is listed in the first column and the action to be performed is listed in the “description” column.  For your own review you will tab on the left to “My Reviews” (only populated when your </a:t>
            </a:r>
            <a:r>
              <a:rPr lang="en-US" sz="1200" kern="1200" dirty="0" smtClean="0">
                <a:solidFill>
                  <a:schemeClr val="tx1"/>
                </a:solidFill>
                <a:effectLst/>
                <a:latin typeface="+mn-lt"/>
                <a:ea typeface="+mn-ea"/>
                <a:cs typeface="+mn-cs"/>
              </a:rPr>
              <a:t>review </a:t>
            </a:r>
            <a:r>
              <a:rPr lang="en-US" sz="1200" kern="1200" dirty="0" smtClean="0">
                <a:solidFill>
                  <a:schemeClr val="tx1"/>
                </a:solidFill>
                <a:effectLst/>
                <a:latin typeface="+mn-lt"/>
                <a:ea typeface="+mn-ea"/>
                <a:cs typeface="+mn-cs"/>
              </a:rPr>
              <a:t>is awaiting your input).  You can go back to viewing the action items for the reviews of  your direct  reports by selecting the left tab “My Employees’ Reviews.”</a:t>
            </a:r>
          </a:p>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8</a:t>
            </a:fld>
            <a:endParaRPr lang="en-US" dirty="0"/>
          </a:p>
        </p:txBody>
      </p:sp>
    </p:spTree>
    <p:extLst>
      <p:ext uri="{BB962C8B-B14F-4D97-AF65-F5344CB8AC3E}">
        <p14:creationId xmlns:p14="http://schemas.microsoft.com/office/powerpoint/2010/main" val="3029852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6F669-5C74-4B7A-9429-9E12463E4D45}" type="slidenum">
              <a:rPr lang="en-US" smtClean="0"/>
              <a:t>9</a:t>
            </a:fld>
            <a:endParaRPr lang="en-US" dirty="0"/>
          </a:p>
        </p:txBody>
      </p:sp>
    </p:spTree>
    <p:extLst>
      <p:ext uri="{BB962C8B-B14F-4D97-AF65-F5344CB8AC3E}">
        <p14:creationId xmlns:p14="http://schemas.microsoft.com/office/powerpoint/2010/main" val="3215276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63609C-D8B1-4C17-AD5D-8E0BF774777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254416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3609C-D8B1-4C17-AD5D-8E0BF774777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155082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3609C-D8B1-4C17-AD5D-8E0BF774777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425940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63609C-D8B1-4C17-AD5D-8E0BF774777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227492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63609C-D8B1-4C17-AD5D-8E0BF7747776}" type="datetimeFigureOut">
              <a:rPr lang="en-US" smtClean="0"/>
              <a:t>5/17/2022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132113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63609C-D8B1-4C17-AD5D-8E0BF7747776}"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283118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63609C-D8B1-4C17-AD5D-8E0BF7747776}" type="datetimeFigureOut">
              <a:rPr lang="en-US" smtClean="0"/>
              <a:t>5/17/2022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66742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63609C-D8B1-4C17-AD5D-8E0BF7747776}" type="datetimeFigureOut">
              <a:rPr lang="en-US" smtClean="0"/>
              <a:t>5/17/2022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174713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3609C-D8B1-4C17-AD5D-8E0BF7747776}" type="datetimeFigureOut">
              <a:rPr lang="en-US" smtClean="0"/>
              <a:t>5/17/2022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392470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63609C-D8B1-4C17-AD5D-8E0BF7747776}"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166238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63609C-D8B1-4C17-AD5D-8E0BF7747776}" type="datetimeFigureOut">
              <a:rPr lang="en-US" smtClean="0"/>
              <a:t>5/17/2022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4262C9-D4F7-4E08-941E-966AECAAA454}" type="slidenum">
              <a:rPr lang="en-US" smtClean="0"/>
              <a:t>‹#›</a:t>
            </a:fld>
            <a:endParaRPr lang="en-US"/>
          </a:p>
        </p:txBody>
      </p:sp>
    </p:spTree>
    <p:extLst>
      <p:ext uri="{BB962C8B-B14F-4D97-AF65-F5344CB8AC3E}">
        <p14:creationId xmlns:p14="http://schemas.microsoft.com/office/powerpoint/2010/main" val="2973717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63609C-D8B1-4C17-AD5D-8E0BF7747776}" type="datetimeFigureOut">
              <a:rPr lang="en-US" smtClean="0"/>
              <a:t>5/17/2022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4262C9-D4F7-4E08-941E-966AECAAA454}" type="slidenum">
              <a:rPr lang="en-US" smtClean="0"/>
              <a:t>‹#›</a:t>
            </a:fld>
            <a:endParaRPr lang="en-US"/>
          </a:p>
        </p:txBody>
      </p:sp>
    </p:spTree>
    <p:extLst>
      <p:ext uri="{BB962C8B-B14F-4D97-AF65-F5344CB8AC3E}">
        <p14:creationId xmlns:p14="http://schemas.microsoft.com/office/powerpoint/2010/main" val="1627706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pPr algn="l"/>
            <a:endParaRPr lang="en-US" dirty="0" smtClean="0">
              <a:solidFill>
                <a:srgbClr val="740000"/>
              </a:solidFill>
            </a:endParaRPr>
          </a:p>
          <a:p>
            <a:pPr algn="l"/>
            <a:endParaRPr lang="en-US" dirty="0">
              <a:solidFill>
                <a:srgbClr val="740000"/>
              </a:solidFill>
            </a:endParaRPr>
          </a:p>
          <a:p>
            <a:pPr algn="l"/>
            <a:endParaRPr lang="en-US" dirty="0">
              <a:solidFill>
                <a:srgbClr val="740000"/>
              </a:solidFill>
            </a:endParaRPr>
          </a:p>
          <a:p>
            <a:r>
              <a:rPr lang="en-US" sz="2800" b="1" dirty="0" smtClean="0">
                <a:solidFill>
                  <a:srgbClr val="740000"/>
                </a:solidFill>
              </a:rPr>
              <a:t>Division of Human Resources, Employee Diversity, and Wellness</a:t>
            </a:r>
          </a:p>
          <a:p>
            <a:endParaRPr lang="en-US" dirty="0">
              <a:solidFill>
                <a:srgbClr val="740000"/>
              </a:solidFill>
            </a:endParaRPr>
          </a:p>
          <a:p>
            <a:endParaRPr lang="en-US" dirty="0" smtClean="0">
              <a:solidFill>
                <a:srgbClr val="740000"/>
              </a:solidFill>
            </a:endParaRPr>
          </a:p>
        </p:txBody>
      </p:sp>
    </p:spTree>
    <p:extLst>
      <p:ext uri="{BB962C8B-B14F-4D97-AF65-F5344CB8AC3E}">
        <p14:creationId xmlns:p14="http://schemas.microsoft.com/office/powerpoint/2010/main" val="32195794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Create a Plan (formerly called Planning Stage Document)</a:t>
            </a:r>
          </a:p>
          <a:p>
            <a:endParaRPr lang="en-US" dirty="0" smtClean="0">
              <a:solidFill>
                <a:srgbClr val="740000"/>
              </a:solidFill>
            </a:endParaRPr>
          </a:p>
        </p:txBody>
      </p:sp>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3826163" y="2080895"/>
            <a:ext cx="7128164" cy="4236777"/>
          </a:xfrm>
          <a:prstGeom prst="rect">
            <a:avLst/>
          </a:prstGeom>
        </p:spPr>
      </p:pic>
    </p:spTree>
    <p:extLst>
      <p:ext uri="{BB962C8B-B14F-4D97-AF65-F5344CB8AC3E}">
        <p14:creationId xmlns:p14="http://schemas.microsoft.com/office/powerpoint/2010/main" val="4380649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pPr marL="342900" indent="-342900" algn="l">
              <a:buFont typeface="Arial" panose="020B0604020202020204" pitchFamily="34" charset="0"/>
              <a:buChar char="•"/>
            </a:pPr>
            <a:r>
              <a:rPr lang="en-US" dirty="0" smtClean="0">
                <a:solidFill>
                  <a:srgbClr val="740000"/>
                </a:solidFill>
              </a:rPr>
              <a:t>Staff Acknowledgment of the Plan</a:t>
            </a:r>
          </a:p>
          <a:p>
            <a:pPr marL="800100" lvl="1" indent="-342900" algn="l">
              <a:buFont typeface="Arial" panose="020B0604020202020204" pitchFamily="34" charset="0"/>
              <a:buChar char="•"/>
            </a:pPr>
            <a:r>
              <a:rPr lang="en-US" dirty="0" smtClean="0">
                <a:solidFill>
                  <a:srgbClr val="740000"/>
                </a:solidFill>
              </a:rPr>
              <a:t>Employee must acknowledge the plan</a:t>
            </a:r>
          </a:p>
          <a:p>
            <a:pPr marL="800100" lvl="1" indent="-342900" algn="l">
              <a:buFont typeface="Arial" panose="020B0604020202020204" pitchFamily="34" charset="0"/>
              <a:buChar char="•"/>
            </a:pPr>
            <a:r>
              <a:rPr lang="en-US" dirty="0" smtClean="0">
                <a:solidFill>
                  <a:srgbClr val="740000"/>
                </a:solidFill>
              </a:rPr>
              <a:t>Best practice to notify employee to log in (using same steps above, except User Group is “Employee”) and acknowledge</a:t>
            </a:r>
          </a:p>
          <a:p>
            <a:pPr marL="342900" indent="-342900" algn="l">
              <a:buFont typeface="Arial" panose="020B0604020202020204" pitchFamily="34" charset="0"/>
              <a:buChar char="•"/>
            </a:pPr>
            <a:r>
              <a:rPr lang="en-US" dirty="0" smtClean="0">
                <a:solidFill>
                  <a:srgbClr val="740000"/>
                </a:solidFill>
              </a:rPr>
              <a:t>Next step either:</a:t>
            </a:r>
          </a:p>
          <a:p>
            <a:pPr marL="800100" lvl="1" indent="-342900" algn="l">
              <a:buFont typeface="Arial" panose="020B0604020202020204" pitchFamily="34" charset="0"/>
              <a:buChar char="•"/>
            </a:pPr>
            <a:r>
              <a:rPr lang="en-US" dirty="0" smtClean="0">
                <a:solidFill>
                  <a:srgbClr val="740000"/>
                </a:solidFill>
              </a:rPr>
              <a:t>Notify employee to complete a self-evaluation by a date you select prior to your start of drafting the supervisor’s evaluation; or</a:t>
            </a:r>
          </a:p>
          <a:p>
            <a:pPr marL="800100" lvl="1" indent="-342900" algn="l">
              <a:buFont typeface="Arial" panose="020B0604020202020204" pitchFamily="34" charset="0"/>
              <a:buChar char="•"/>
            </a:pPr>
            <a:r>
              <a:rPr lang="en-US" dirty="0" smtClean="0">
                <a:solidFill>
                  <a:srgbClr val="740000"/>
                </a:solidFill>
              </a:rPr>
              <a:t>Begin drafting supervisor’s evaluation.</a:t>
            </a:r>
          </a:p>
          <a:p>
            <a:endParaRPr lang="en-US" dirty="0">
              <a:solidFill>
                <a:srgbClr val="740000"/>
              </a:solidFill>
            </a:endParaRPr>
          </a:p>
        </p:txBody>
      </p:sp>
    </p:spTree>
    <p:extLst>
      <p:ext uri="{BB962C8B-B14F-4D97-AF65-F5344CB8AC3E}">
        <p14:creationId xmlns:p14="http://schemas.microsoft.com/office/powerpoint/2010/main" val="1083639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Self-Evaluation Form – Optional at Supervisor’s Discretion</a:t>
            </a:r>
          </a:p>
          <a:p>
            <a:pPr algn="l"/>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06617" y="2115126"/>
            <a:ext cx="6717059" cy="4092141"/>
          </a:xfrm>
          <a:prstGeom prst="rect">
            <a:avLst/>
          </a:prstGeom>
        </p:spPr>
      </p:pic>
    </p:spTree>
    <p:extLst>
      <p:ext uri="{BB962C8B-B14F-4D97-AF65-F5344CB8AC3E}">
        <p14:creationId xmlns:p14="http://schemas.microsoft.com/office/powerpoint/2010/main" val="3437608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Supervisor’s Evaluation – only fields to complete in Section 1A</a:t>
            </a:r>
          </a:p>
          <a:p>
            <a:pPr algn="l"/>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3704" y="2019989"/>
            <a:ext cx="8496737" cy="4470022"/>
          </a:xfrm>
          <a:prstGeom prst="rect">
            <a:avLst/>
          </a:prstGeom>
        </p:spPr>
      </p:pic>
    </p:spTree>
    <p:extLst>
      <p:ext uri="{BB962C8B-B14F-4D97-AF65-F5344CB8AC3E}">
        <p14:creationId xmlns:p14="http://schemas.microsoft.com/office/powerpoint/2010/main" val="23550893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Supervisor’s Evaluation – only fields to complete in Section 1B</a:t>
            </a:r>
          </a:p>
          <a:p>
            <a:pPr algn="l"/>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332" y="2102965"/>
            <a:ext cx="8780177" cy="4602635"/>
          </a:xfrm>
          <a:prstGeom prst="rect">
            <a:avLst/>
          </a:prstGeom>
        </p:spPr>
      </p:pic>
    </p:spTree>
    <p:extLst>
      <p:ext uri="{BB962C8B-B14F-4D97-AF65-F5344CB8AC3E}">
        <p14:creationId xmlns:p14="http://schemas.microsoft.com/office/powerpoint/2010/main" val="1078148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Supervisor’s Evaluation – only Fields to complete in Section 1C</a:t>
            </a:r>
          </a:p>
          <a:p>
            <a:pPr algn="l"/>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8332" y="2550471"/>
            <a:ext cx="9463974" cy="3939539"/>
          </a:xfrm>
          <a:prstGeom prst="rect">
            <a:avLst/>
          </a:prstGeom>
        </p:spPr>
      </p:pic>
    </p:spTree>
    <p:extLst>
      <p:ext uri="{BB962C8B-B14F-4D97-AF65-F5344CB8AC3E}">
        <p14:creationId xmlns:p14="http://schemas.microsoft.com/office/powerpoint/2010/main" val="15014631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Supervisor’s Evaluation – Overall Rating and Comments –               </a:t>
            </a:r>
            <a:r>
              <a:rPr lang="en-US" u="sng" dirty="0" smtClean="0">
                <a:solidFill>
                  <a:srgbClr val="740000"/>
                </a:solidFill>
                <a:uFill>
                  <a:solidFill>
                    <a:schemeClr val="accent5">
                      <a:lumMod val="50000"/>
                    </a:schemeClr>
                  </a:solidFill>
                </a:uFill>
              </a:rPr>
              <a:t>VERY IMPORTANT</a:t>
            </a:r>
          </a:p>
          <a:p>
            <a:pPr algn="l"/>
            <a:endParaRPr lang="en-US" dirty="0">
              <a:solidFill>
                <a:srgbClr val="740000"/>
              </a:solidFill>
            </a:endParaRPr>
          </a:p>
          <a:p>
            <a:endParaRPr lang="en-US" dirty="0" smtClean="0">
              <a:solidFill>
                <a:srgbClr val="740000"/>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86181" y="2587780"/>
            <a:ext cx="9485746" cy="4086225"/>
          </a:xfrm>
          <a:prstGeom prst="rect">
            <a:avLst/>
          </a:prstGeom>
        </p:spPr>
      </p:pic>
    </p:spTree>
    <p:extLst>
      <p:ext uri="{BB962C8B-B14F-4D97-AF65-F5344CB8AC3E}">
        <p14:creationId xmlns:p14="http://schemas.microsoft.com/office/powerpoint/2010/main" val="38889922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0"/>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Next Step: Submit Supervisor’s Evaluation to the Reviewing Officer</a:t>
            </a:r>
          </a:p>
          <a:p>
            <a:pPr marL="800100" lvl="1" indent="-342900" algn="l">
              <a:buFont typeface="Arial" panose="020B0604020202020204" pitchFamily="34" charset="0"/>
              <a:buChar char="•"/>
            </a:pPr>
            <a:r>
              <a:rPr lang="en-US" dirty="0" smtClean="0">
                <a:solidFill>
                  <a:srgbClr val="740000"/>
                </a:solidFill>
              </a:rPr>
              <a:t>An Action Item should appear in the Reviewing Officer’s Personal Launch Page.</a:t>
            </a:r>
          </a:p>
          <a:p>
            <a:pPr marL="800100" lvl="1" indent="-342900" algn="l">
              <a:buFont typeface="Arial" panose="020B0604020202020204" pitchFamily="34" charset="0"/>
              <a:buChar char="•"/>
            </a:pPr>
            <a:r>
              <a:rPr lang="en-US" dirty="0" smtClean="0">
                <a:solidFill>
                  <a:srgbClr val="740000"/>
                </a:solidFill>
              </a:rPr>
              <a:t>An automated email will be generated notifying the Reviewing Officer of the pending task (but can take a day to occur).</a:t>
            </a:r>
          </a:p>
          <a:p>
            <a:pPr marL="800100" lvl="1" indent="-342900" algn="l">
              <a:buFont typeface="Arial" panose="020B0604020202020204" pitchFamily="34" charset="0"/>
              <a:buChar char="•"/>
            </a:pPr>
            <a:r>
              <a:rPr lang="en-US" dirty="0" smtClean="0">
                <a:solidFill>
                  <a:srgbClr val="740000"/>
                </a:solidFill>
              </a:rPr>
              <a:t>Reviewing Officer has option to:</a:t>
            </a:r>
          </a:p>
          <a:p>
            <a:pPr marL="1257300" lvl="2" indent="-342900" algn="l">
              <a:buFont typeface="Arial" panose="020B0604020202020204" pitchFamily="34" charset="0"/>
              <a:buChar char="•"/>
            </a:pPr>
            <a:r>
              <a:rPr lang="en-US" dirty="0" smtClean="0">
                <a:solidFill>
                  <a:srgbClr val="740000"/>
                </a:solidFill>
              </a:rPr>
              <a:t>Add comments (only visible to supervisor) and</a:t>
            </a:r>
          </a:p>
          <a:p>
            <a:pPr marL="1257300" lvl="2" indent="-342900" algn="l">
              <a:buFont typeface="Arial" panose="020B0604020202020204" pitchFamily="34" charset="0"/>
              <a:buChar char="•"/>
            </a:pPr>
            <a:r>
              <a:rPr lang="en-US" dirty="0" smtClean="0">
                <a:solidFill>
                  <a:srgbClr val="740000"/>
                </a:solidFill>
              </a:rPr>
              <a:t>Return to supervisor for edits or</a:t>
            </a:r>
          </a:p>
          <a:p>
            <a:pPr marL="1257300" lvl="2" indent="-342900" algn="l">
              <a:buFont typeface="Arial" panose="020B0604020202020204" pitchFamily="34" charset="0"/>
              <a:buChar char="•"/>
            </a:pPr>
            <a:r>
              <a:rPr lang="en-US" dirty="0" smtClean="0">
                <a:solidFill>
                  <a:srgbClr val="740000"/>
                </a:solidFill>
              </a:rPr>
              <a:t>Approve, which moves the process forward to the meeting step</a:t>
            </a:r>
          </a:p>
          <a:p>
            <a:pPr marL="1257300" lvl="2" indent="-342900" algn="l">
              <a:buFont typeface="Arial" panose="020B0604020202020204" pitchFamily="34" charset="0"/>
              <a:buChar char="•"/>
            </a:pPr>
            <a:endParaRPr lang="en-US" dirty="0" smtClean="0">
              <a:solidFill>
                <a:srgbClr val="740000"/>
              </a:solidFill>
            </a:endParaRPr>
          </a:p>
          <a:p>
            <a:pPr algn="l"/>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734578" y="4147127"/>
            <a:ext cx="6644005" cy="2342883"/>
          </a:xfrm>
          <a:prstGeom prst="rect">
            <a:avLst/>
          </a:prstGeom>
        </p:spPr>
      </p:pic>
    </p:spTree>
    <p:extLst>
      <p:ext uri="{BB962C8B-B14F-4D97-AF65-F5344CB8AC3E}">
        <p14:creationId xmlns:p14="http://schemas.microsoft.com/office/powerpoint/2010/main" val="35446599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Next step:  Conduct Meeting and Confirm in System Meeting occurred.</a:t>
            </a:r>
          </a:p>
          <a:p>
            <a:pPr marL="800100" lvl="1" indent="-342900" algn="l">
              <a:buFont typeface="Arial" panose="020B0604020202020204" pitchFamily="34" charset="0"/>
              <a:buChar char="•"/>
            </a:pPr>
            <a:endParaRPr lang="en-US" dirty="0" smtClean="0">
              <a:solidFill>
                <a:srgbClr val="740000"/>
              </a:solidFill>
            </a:endParaRPr>
          </a:p>
          <a:p>
            <a:pPr algn="l"/>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8907" y="2109688"/>
            <a:ext cx="7989457" cy="4380322"/>
          </a:xfrm>
          <a:prstGeom prst="rect">
            <a:avLst/>
          </a:prstGeom>
        </p:spPr>
      </p:pic>
    </p:spTree>
    <p:extLst>
      <p:ext uri="{BB962C8B-B14F-4D97-AF65-F5344CB8AC3E}">
        <p14:creationId xmlns:p14="http://schemas.microsoft.com/office/powerpoint/2010/main" val="37969359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r>
              <a:rPr lang="en-US" dirty="0" smtClean="0">
                <a:solidFill>
                  <a:srgbClr val="740000"/>
                </a:solidFill>
              </a:rPr>
              <a:t>Employee Acknowledges Supervisor’s Evaluation</a:t>
            </a:r>
          </a:p>
          <a:p>
            <a:pPr algn="l"/>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2318327"/>
            <a:ext cx="7823200" cy="3990545"/>
          </a:xfrm>
          <a:prstGeom prst="rect">
            <a:avLst/>
          </a:prstGeom>
        </p:spPr>
      </p:pic>
    </p:spTree>
    <p:extLst>
      <p:ext uri="{BB962C8B-B14F-4D97-AF65-F5344CB8AC3E}">
        <p14:creationId xmlns:p14="http://schemas.microsoft.com/office/powerpoint/2010/main" val="18870950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r>
              <a:rPr lang="en-US" dirty="0" smtClean="0">
                <a:solidFill>
                  <a:srgbClr val="740000"/>
                </a:solidFill>
              </a:rPr>
              <a:t>In January of 2020, Winthrop implemented an online portal within PeopleAdmin to conduct all staff evaluations and manage all position description changes and updates.</a:t>
            </a:r>
          </a:p>
          <a:p>
            <a:endParaRPr lang="en-US" dirty="0">
              <a:solidFill>
                <a:srgbClr val="740000"/>
              </a:solidFill>
            </a:endParaRPr>
          </a:p>
          <a:p>
            <a:r>
              <a:rPr lang="en-US" dirty="0" smtClean="0">
                <a:solidFill>
                  <a:srgbClr val="740000"/>
                </a:solidFill>
              </a:rPr>
              <a:t>The overall EPMS (Employee Performance Management System) was unchanged, but there are alterations to the way certain tasks are done. </a:t>
            </a:r>
          </a:p>
          <a:p>
            <a:pPr marL="1257300" lvl="2" indent="-342900" algn="l">
              <a:buFont typeface="Arial" panose="020B0604020202020204" pitchFamily="34" charset="0"/>
              <a:buChar char="•"/>
            </a:pPr>
            <a:r>
              <a:rPr lang="en-US" dirty="0" smtClean="0">
                <a:solidFill>
                  <a:srgbClr val="740000"/>
                </a:solidFill>
              </a:rPr>
              <a:t>The plan is mandatory when creating an evaluation of any type (annual, probationary, trial or short year).</a:t>
            </a:r>
          </a:p>
          <a:p>
            <a:pPr marL="1257300" lvl="2" indent="-342900" algn="l">
              <a:buFont typeface="Arial" panose="020B0604020202020204" pitchFamily="34" charset="0"/>
              <a:buChar char="•"/>
            </a:pPr>
            <a:r>
              <a:rPr lang="en-US" dirty="0" smtClean="0">
                <a:solidFill>
                  <a:srgbClr val="740000"/>
                </a:solidFill>
              </a:rPr>
              <a:t>The performance characteristics that an employee will be reviewed on must be selected when drafting the plan.</a:t>
            </a:r>
          </a:p>
          <a:p>
            <a:pPr marL="1257300" lvl="2" indent="-342900" algn="l">
              <a:buFont typeface="Arial" panose="020B0604020202020204" pitchFamily="34" charset="0"/>
              <a:buChar char="•"/>
            </a:pPr>
            <a:r>
              <a:rPr lang="en-US" dirty="0" smtClean="0">
                <a:solidFill>
                  <a:srgbClr val="740000"/>
                </a:solidFill>
              </a:rPr>
              <a:t>There is an optional self-evaluation tool that can be assigned by the supervisor.</a:t>
            </a:r>
          </a:p>
          <a:p>
            <a:pPr marL="1257300" lvl="2" indent="-342900" algn="l">
              <a:buFont typeface="Arial" panose="020B0604020202020204" pitchFamily="34" charset="0"/>
              <a:buChar char="•"/>
            </a:pPr>
            <a:r>
              <a:rPr lang="en-US" dirty="0" smtClean="0">
                <a:solidFill>
                  <a:srgbClr val="740000"/>
                </a:solidFill>
              </a:rPr>
              <a:t>There is a required step to confirm the meeting to discuss the supervisor’s evaluation.</a:t>
            </a:r>
          </a:p>
          <a:p>
            <a:pPr marL="1257300" lvl="2" indent="-342900" algn="l">
              <a:buFont typeface="Arial" panose="020B0604020202020204" pitchFamily="34" charset="0"/>
              <a:buChar char="•"/>
            </a:pPr>
            <a:endParaRPr lang="en-US" dirty="0" smtClean="0">
              <a:solidFill>
                <a:srgbClr val="740000"/>
              </a:solidFill>
            </a:endParaRPr>
          </a:p>
        </p:txBody>
      </p:sp>
    </p:spTree>
    <p:extLst>
      <p:ext uri="{BB962C8B-B14F-4D97-AF65-F5344CB8AC3E}">
        <p14:creationId xmlns:p14="http://schemas.microsoft.com/office/powerpoint/2010/main" val="3416151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fontScale="92500" lnSpcReduction="10000"/>
          </a:bodyPr>
          <a:lstStyle/>
          <a:p>
            <a:pPr marL="342900" indent="-342900" algn="l">
              <a:buFont typeface="Arial" panose="020B0604020202020204" pitchFamily="34" charset="0"/>
              <a:buChar char="•"/>
            </a:pPr>
            <a:endParaRPr lang="en-US" dirty="0" smtClean="0">
              <a:solidFill>
                <a:srgbClr val="740000"/>
              </a:solidFill>
            </a:endParaRPr>
          </a:p>
          <a:p>
            <a:pPr algn="l"/>
            <a:r>
              <a:rPr lang="en-US" dirty="0" smtClean="0">
                <a:solidFill>
                  <a:srgbClr val="740000"/>
                </a:solidFill>
              </a:rPr>
              <a:t>The Position Description for the Employee’s Job is Central to the Evaluation.</a:t>
            </a:r>
          </a:p>
          <a:p>
            <a:pPr algn="l"/>
            <a:endParaRPr lang="en-US" dirty="0">
              <a:solidFill>
                <a:srgbClr val="740000"/>
              </a:solidFill>
            </a:endParaRPr>
          </a:p>
          <a:p>
            <a:pPr algn="l"/>
            <a:r>
              <a:rPr lang="en-US" dirty="0" smtClean="0">
                <a:solidFill>
                  <a:srgbClr val="740000"/>
                </a:solidFill>
              </a:rPr>
              <a:t>The PeopleAdmin process:</a:t>
            </a:r>
          </a:p>
          <a:p>
            <a:pPr marL="342900" indent="-342900" algn="l">
              <a:buFont typeface="Arial" panose="020B0604020202020204" pitchFamily="34" charset="0"/>
              <a:buChar char="•"/>
            </a:pPr>
            <a:r>
              <a:rPr lang="en-US" sz="2400" dirty="0" smtClean="0">
                <a:solidFill>
                  <a:srgbClr val="740000"/>
                </a:solidFill>
              </a:rPr>
              <a:t>Integrates </a:t>
            </a:r>
            <a:r>
              <a:rPr lang="en-US" sz="2400" dirty="0">
                <a:solidFill>
                  <a:srgbClr val="740000"/>
                </a:solidFill>
              </a:rPr>
              <a:t>the most up to date information on </a:t>
            </a:r>
            <a:r>
              <a:rPr lang="en-US" sz="2400" dirty="0" smtClean="0">
                <a:solidFill>
                  <a:srgbClr val="740000"/>
                </a:solidFill>
              </a:rPr>
              <a:t>the job functions in the position description, along with success criteria;</a:t>
            </a:r>
          </a:p>
          <a:p>
            <a:pPr marL="342900" indent="-342900" algn="l">
              <a:buFont typeface="Arial" panose="020B0604020202020204" pitchFamily="34" charset="0"/>
              <a:buChar char="•"/>
            </a:pPr>
            <a:r>
              <a:rPr lang="en-US" dirty="0" smtClean="0">
                <a:solidFill>
                  <a:srgbClr val="740000"/>
                </a:solidFill>
              </a:rPr>
              <a:t>Automatically uploads</a:t>
            </a:r>
            <a:r>
              <a:rPr lang="en-US" sz="2400" dirty="0" smtClean="0">
                <a:solidFill>
                  <a:srgbClr val="740000"/>
                </a:solidFill>
              </a:rPr>
              <a:t> the </a:t>
            </a:r>
            <a:r>
              <a:rPr lang="en-US" sz="2400" dirty="0">
                <a:solidFill>
                  <a:srgbClr val="740000"/>
                </a:solidFill>
              </a:rPr>
              <a:t>planning document information to be </a:t>
            </a:r>
            <a:r>
              <a:rPr lang="en-US" sz="2400" dirty="0" smtClean="0">
                <a:solidFill>
                  <a:srgbClr val="740000"/>
                </a:solidFill>
              </a:rPr>
              <a:t>built </a:t>
            </a:r>
            <a:r>
              <a:rPr lang="en-US" sz="2400" dirty="0">
                <a:solidFill>
                  <a:srgbClr val="740000"/>
                </a:solidFill>
              </a:rPr>
              <a:t>on as part of </a:t>
            </a:r>
            <a:r>
              <a:rPr lang="en-US" sz="2400" dirty="0" smtClean="0">
                <a:solidFill>
                  <a:srgbClr val="740000"/>
                </a:solidFill>
              </a:rPr>
              <a:t>the </a:t>
            </a:r>
            <a:r>
              <a:rPr lang="en-US" sz="2400" dirty="0" smtClean="0">
                <a:solidFill>
                  <a:srgbClr val="740000"/>
                </a:solidFill>
              </a:rPr>
              <a:t>supervisor’s </a:t>
            </a:r>
            <a:r>
              <a:rPr lang="en-US" sz="2400" dirty="0" smtClean="0">
                <a:solidFill>
                  <a:srgbClr val="740000"/>
                </a:solidFill>
              </a:rPr>
              <a:t>review; and</a:t>
            </a:r>
          </a:p>
          <a:p>
            <a:pPr marL="342900" indent="-342900" algn="l">
              <a:buFont typeface="Arial" panose="020B0604020202020204" pitchFamily="34" charset="0"/>
              <a:buChar char="•"/>
            </a:pPr>
            <a:r>
              <a:rPr lang="en-US" dirty="0" smtClean="0">
                <a:solidFill>
                  <a:srgbClr val="740000"/>
                </a:solidFill>
              </a:rPr>
              <a:t>Includes</a:t>
            </a:r>
            <a:r>
              <a:rPr lang="en-US" sz="2400" dirty="0" smtClean="0">
                <a:solidFill>
                  <a:srgbClr val="740000"/>
                </a:solidFill>
              </a:rPr>
              <a:t> </a:t>
            </a:r>
            <a:r>
              <a:rPr lang="en-US" sz="2400" dirty="0">
                <a:solidFill>
                  <a:srgbClr val="740000"/>
                </a:solidFill>
              </a:rPr>
              <a:t>added flexibility of optional </a:t>
            </a:r>
            <a:r>
              <a:rPr lang="en-US" sz="2400" dirty="0" smtClean="0">
                <a:solidFill>
                  <a:srgbClr val="740000"/>
                </a:solidFill>
              </a:rPr>
              <a:t>areas to add things like: current year focus in each job function area, goals (individual, team of division wide), and </a:t>
            </a:r>
            <a:r>
              <a:rPr lang="en-US" sz="2400" dirty="0">
                <a:solidFill>
                  <a:srgbClr val="740000"/>
                </a:solidFill>
              </a:rPr>
              <a:t>comments relating to </a:t>
            </a:r>
            <a:r>
              <a:rPr lang="en-US" sz="2400" dirty="0" smtClean="0">
                <a:solidFill>
                  <a:srgbClr val="740000"/>
                </a:solidFill>
              </a:rPr>
              <a:t>expectations as to performance characteristics, in addition to the overall comments when rating.</a:t>
            </a:r>
          </a:p>
          <a:p>
            <a:pPr marL="342900" indent="-342900" algn="l">
              <a:buFont typeface="Arial" panose="020B0604020202020204" pitchFamily="34" charset="0"/>
              <a:buChar char="•"/>
            </a:pPr>
            <a:r>
              <a:rPr lang="en-US" dirty="0" smtClean="0">
                <a:solidFill>
                  <a:srgbClr val="740000"/>
                </a:solidFill>
              </a:rPr>
              <a:t>Offers a digital file cabinet feature – Progress Notes – to store </a:t>
            </a:r>
            <a:r>
              <a:rPr lang="en-US" sz="2400" dirty="0" smtClean="0">
                <a:solidFill>
                  <a:srgbClr val="740000"/>
                </a:solidFill>
              </a:rPr>
              <a:t>notes </a:t>
            </a:r>
            <a:r>
              <a:rPr lang="en-US" sz="2400" dirty="0">
                <a:solidFill>
                  <a:srgbClr val="740000"/>
                </a:solidFill>
              </a:rPr>
              <a:t>and attach emails or other documents as examples.</a:t>
            </a:r>
          </a:p>
          <a:p>
            <a:pPr algn="l"/>
            <a:endParaRPr lang="en-US" dirty="0">
              <a:solidFill>
                <a:srgbClr val="740000"/>
              </a:solidFill>
            </a:endParaRPr>
          </a:p>
          <a:p>
            <a:endParaRPr lang="en-US" dirty="0" smtClean="0">
              <a:solidFill>
                <a:srgbClr val="740000"/>
              </a:solidFill>
            </a:endParaRPr>
          </a:p>
        </p:txBody>
      </p:sp>
    </p:spTree>
    <p:extLst>
      <p:ext uri="{BB962C8B-B14F-4D97-AF65-F5344CB8AC3E}">
        <p14:creationId xmlns:p14="http://schemas.microsoft.com/office/powerpoint/2010/main" val="2646497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5"/>
            <a:ext cx="12192306" cy="6517230"/>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4073236" y="3588866"/>
            <a:ext cx="11872332" cy="5561218"/>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sp>
        <p:nvSpPr>
          <p:cNvPr id="5" name="Rectangle 2"/>
          <p:cNvSpPr>
            <a:spLocks noChangeArrowheads="1"/>
          </p:cNvSpPr>
          <p:nvPr/>
        </p:nvSpPr>
        <p:spPr bwMode="auto">
          <a:xfrm>
            <a:off x="4073236" y="1934567"/>
            <a:ext cx="7892417" cy="1908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Sign in to Wingspan</a:t>
            </a:r>
            <a:endParaRPr lang="en-US" altLang="en-US" dirty="0"/>
          </a:p>
          <a:p>
            <a:pPr lvl="1" eaLnBrk="0" fontAlgn="base" hangingPunct="0">
              <a:spcBef>
                <a:spcPct val="0"/>
              </a:spcBef>
              <a:spcAft>
                <a:spcPct val="0"/>
              </a:spcAft>
              <a:buFontTx/>
              <a:buChar char="•"/>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S</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elect “</a:t>
            </a: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Performance Management” </a:t>
            </a:r>
            <a:r>
              <a:rPr kumimoji="0" lang="en-US" altLang="en-US"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 Employee</a:t>
            </a:r>
            <a:r>
              <a:rPr kumimoji="0" lang="en-US" altLang="en-US"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Tools ( Screen Shot #1)</a:t>
            </a:r>
            <a:r>
              <a:rPr kumimoji="0" lang="en-US" altLang="en-US"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80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1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SCREENSHOT </a:t>
            </a: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kumimoji="0" lang="en-US" altLang="en-US" sz="800" b="1"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pic>
        <p:nvPicPr>
          <p:cNvPr id="7" name="Picture 6"/>
          <p:cNvPicPr>
            <a:picLocks noChangeAspect="1"/>
          </p:cNvPicPr>
          <p:nvPr/>
        </p:nvPicPr>
        <p:blipFill>
          <a:blip r:embed="rId4"/>
          <a:stretch>
            <a:fillRect/>
          </a:stretch>
        </p:blipFill>
        <p:spPr>
          <a:xfrm>
            <a:off x="5836203" y="2767749"/>
            <a:ext cx="2687969" cy="3510314"/>
          </a:xfrm>
          <a:prstGeom prst="rect">
            <a:avLst/>
          </a:prstGeom>
        </p:spPr>
      </p:pic>
    </p:spTree>
    <p:extLst>
      <p:ext uri="{BB962C8B-B14F-4D97-AF65-F5344CB8AC3E}">
        <p14:creationId xmlns:p14="http://schemas.microsoft.com/office/powerpoint/2010/main" val="2555443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764145"/>
            <a:ext cx="9144000" cy="4725865"/>
          </a:xfrm>
        </p:spPr>
        <p:txBody>
          <a:bodyPr>
            <a:normAutofit/>
          </a:bodyPr>
          <a:lstStyle/>
          <a:p>
            <a:r>
              <a:rPr lang="en-US" dirty="0" smtClean="0">
                <a:solidFill>
                  <a:srgbClr val="740000"/>
                </a:solidFill>
              </a:rPr>
              <a:t>Step Two to Login:</a:t>
            </a:r>
          </a:p>
          <a:p>
            <a:pPr lvl="0" algn="l"/>
            <a:r>
              <a:rPr lang="en-US" dirty="0"/>
              <a:t>You may or may not see this screen and have to provide your WU login credentials a second time </a:t>
            </a:r>
            <a:r>
              <a:rPr lang="en-US" dirty="0" smtClean="0"/>
              <a:t>(including </a:t>
            </a:r>
            <a:r>
              <a:rPr lang="en-US" dirty="0"/>
              <a:t>Winthrop.edu):</a:t>
            </a:r>
          </a:p>
          <a:p>
            <a:endParaRPr lang="en-US" dirty="0" smtClean="0">
              <a:solidFill>
                <a:srgbClr val="740000"/>
              </a:solidFill>
            </a:endParaRP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4149436" y="3177309"/>
            <a:ext cx="5943600" cy="3177309"/>
          </a:xfrm>
          <a:prstGeom prst="rect">
            <a:avLst/>
          </a:prstGeom>
        </p:spPr>
      </p:pic>
    </p:spTree>
    <p:extLst>
      <p:ext uri="{BB962C8B-B14F-4D97-AF65-F5344CB8AC3E}">
        <p14:creationId xmlns:p14="http://schemas.microsoft.com/office/powerpoint/2010/main" val="5404751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727200"/>
            <a:ext cx="9144000" cy="4762810"/>
          </a:xfrm>
        </p:spPr>
        <p:txBody>
          <a:bodyPr>
            <a:normAutofit/>
          </a:bodyPr>
          <a:lstStyle/>
          <a:p>
            <a:r>
              <a:rPr lang="en-US" dirty="0" smtClean="0">
                <a:solidFill>
                  <a:srgbClr val="740000"/>
                </a:solidFill>
              </a:rPr>
              <a:t>Step 3 to Login:</a:t>
            </a:r>
          </a:p>
          <a:p>
            <a:pPr lvl="0" algn="l" eaLnBrk="0" fontAlgn="base" hangingPunct="0">
              <a:lnSpc>
                <a:spcPct val="100000"/>
              </a:lnSpc>
              <a:spcBef>
                <a:spcPct val="0"/>
              </a:spcBef>
              <a:spcAft>
                <a:spcPct val="0"/>
              </a:spcAft>
              <a:buFontTx/>
              <a:buChar char="•"/>
            </a:pPr>
            <a:r>
              <a:rPr lang="en-US" altLang="en-US" dirty="0">
                <a:latin typeface="Calibri" panose="020F0502020204030204" pitchFamily="34" charset="0"/>
                <a:ea typeface="Calibri" panose="020F0502020204030204" pitchFamily="34" charset="0"/>
                <a:cs typeface="Times New Roman" panose="02020603050405020304" pitchFamily="18" charset="0"/>
              </a:rPr>
              <a:t>Next you will be taken to the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Home Screen </a:t>
            </a:r>
            <a:r>
              <a:rPr lang="en-US" altLang="en-US" dirty="0">
                <a:latin typeface="Calibri" panose="020F0502020204030204" pitchFamily="34" charset="0"/>
                <a:ea typeface="Calibri" panose="020F0502020204030204" pitchFamily="34" charset="0"/>
                <a:cs typeface="Times New Roman" panose="02020603050405020304" pitchFamily="18" charset="0"/>
              </a:rPr>
              <a:t>of People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Admin</a:t>
            </a:r>
            <a:endParaRPr kumimoji="0" lang="en-US" altLang="en-US" sz="1400" b="0" i="0" u="none" strike="noStrike" cap="none" normalizeH="0" baseline="0" dirty="0" smtClean="0">
              <a:ln>
                <a:noFill/>
              </a:ln>
              <a:solidFill>
                <a:schemeClr val="tx1"/>
              </a:solidFill>
              <a:effectLst/>
            </a:endParaRPr>
          </a:p>
          <a:p>
            <a:pPr lvl="0" algn="l" eaLnBrk="0" fontAlgn="base" hangingPunct="0">
              <a:lnSpc>
                <a:spcPct val="100000"/>
              </a:lnSpc>
              <a:spcBef>
                <a:spcPct val="0"/>
              </a:spcBef>
              <a:spcAft>
                <a:spcPct val="0"/>
              </a:spcAft>
            </a:pP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lvl="0" algn="l" eaLnBrk="0" fontAlgn="base" hangingPunct="0">
              <a:lnSpc>
                <a:spcPct val="100000"/>
              </a:lnSpc>
              <a:spcBef>
                <a:spcPct val="0"/>
              </a:spcBef>
              <a:spcAft>
                <a:spcPct val="0"/>
              </a:spcAft>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3a</a:t>
            </a:r>
            <a:r>
              <a:rPr lang="en-US" altLang="en-US" dirty="0">
                <a:latin typeface="Calibri" panose="020F0502020204030204" pitchFamily="34" charset="0"/>
                <a:ea typeface="Calibri" panose="020F0502020204030204" pitchFamily="34" charset="0"/>
                <a:cs typeface="Times New Roman" panose="02020603050405020304" pitchFamily="18" charset="0"/>
              </a:rPr>
              <a:t>.	On the User Group to the Right (just under your name) – click on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the </a:t>
            </a:r>
            <a:r>
              <a:rPr lang="en-US" altLang="en-US" dirty="0">
                <a:latin typeface="Calibri" panose="020F0502020204030204" pitchFamily="34" charset="0"/>
                <a:ea typeface="Calibri" panose="020F0502020204030204" pitchFamily="34" charset="0"/>
                <a:cs typeface="Times New Roman" panose="02020603050405020304" pitchFamily="18" charset="0"/>
              </a:rPr>
              <a:t>down button for the pulldown </a:t>
            </a:r>
            <a:endParaRPr kumimoji="0" lang="en-US" altLang="en-US" sz="1400" b="0" i="0" u="none" strike="noStrike" cap="none" normalizeH="0" baseline="0" dirty="0" smtClean="0">
              <a:ln>
                <a:noFill/>
              </a:ln>
              <a:solidFill>
                <a:schemeClr val="tx1"/>
              </a:solidFill>
              <a:effectLst/>
            </a:endParaRPr>
          </a:p>
          <a:p>
            <a:pPr lvl="0" algn="l" eaLnBrk="0" fontAlgn="base" hangingPunct="0">
              <a:lnSpc>
                <a:spcPct val="100000"/>
              </a:lnSpc>
              <a:spcBef>
                <a:spcPct val="0"/>
              </a:spcBef>
              <a:spcAft>
                <a:spcPct val="0"/>
              </a:spcAft>
            </a:pPr>
            <a:endParaRPr lang="en-US" altLang="en-US" sz="1400" dirty="0">
              <a:latin typeface="Calibri" panose="020F0502020204030204" pitchFamily="34" charset="0"/>
              <a:ea typeface="Calibri" panose="020F0502020204030204" pitchFamily="34" charset="0"/>
              <a:cs typeface="Times New Roman" panose="02020603050405020304" pitchFamily="18" charset="0"/>
            </a:endParaRPr>
          </a:p>
          <a:p>
            <a:pPr lvl="0" algn="l" eaLnBrk="0" fontAlgn="base" hangingPunct="0">
              <a:lnSpc>
                <a:spcPct val="100000"/>
              </a:lnSpc>
              <a:spcBef>
                <a:spcPct val="0"/>
              </a:spcBef>
              <a:spcAft>
                <a:spcPct val="0"/>
              </a:spcAft>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3b</a:t>
            </a:r>
            <a:r>
              <a:rPr lang="en-US" altLang="en-US" dirty="0">
                <a:latin typeface="Calibri" panose="020F0502020204030204" pitchFamily="34" charset="0"/>
                <a:ea typeface="Calibri" panose="020F0502020204030204" pitchFamily="34" charset="0"/>
                <a:cs typeface="Times New Roman" panose="02020603050405020304" pitchFamily="18" charset="0"/>
              </a:rPr>
              <a:t>.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      Select </a:t>
            </a:r>
            <a:r>
              <a:rPr lang="en-US" altLang="en-US" dirty="0">
                <a:latin typeface="Calibri" panose="020F0502020204030204" pitchFamily="34" charset="0"/>
                <a:ea typeface="Calibri" panose="020F0502020204030204" pitchFamily="34" charset="0"/>
                <a:cs typeface="Times New Roman" panose="02020603050405020304" pitchFamily="18" charset="0"/>
              </a:rPr>
              <a:t>“Supervisor” as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your </a:t>
            </a:r>
            <a:r>
              <a:rPr lang="en-US" altLang="en-US" dirty="0">
                <a:latin typeface="Calibri" panose="020F0502020204030204" pitchFamily="34" charset="0"/>
                <a:ea typeface="Calibri" panose="020F0502020204030204" pitchFamily="34" charset="0"/>
                <a:cs typeface="Times New Roman" panose="02020603050405020304" pitchFamily="18" charset="0"/>
              </a:rPr>
              <a:t>User </a:t>
            </a:r>
            <a:r>
              <a:rPr lang="en-US" altLang="en-US" dirty="0" smtClean="0">
                <a:latin typeface="Calibri" panose="020F0502020204030204" pitchFamily="34" charset="0"/>
                <a:ea typeface="Calibri" panose="020F0502020204030204" pitchFamily="34" charset="0"/>
                <a:cs typeface="Times New Roman" panose="02020603050405020304" pitchFamily="18" charset="0"/>
              </a:rPr>
              <a:t>Group</a:t>
            </a:r>
            <a:endParaRPr kumimoji="0" lang="en-US" altLang="en-US" sz="1400" b="0" i="0" u="none" strike="noStrike" cap="none" normalizeH="0" baseline="0" dirty="0" smtClean="0">
              <a:ln>
                <a:noFill/>
              </a:ln>
              <a:solidFill>
                <a:schemeClr val="tx1"/>
              </a:solidFill>
              <a:effectLst/>
            </a:endParaRPr>
          </a:p>
          <a:p>
            <a:pPr lvl="0" algn="l" eaLnBrk="0" fontAlgn="base" hangingPunct="0">
              <a:lnSpc>
                <a:spcPct val="100000"/>
              </a:lnSpc>
              <a:spcBef>
                <a:spcPct val="0"/>
              </a:spcBef>
              <a:spcAft>
                <a:spcPct val="0"/>
              </a:spcAft>
            </a:pP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lvl="0" algn="l" eaLnBrk="0" fontAlgn="base" hangingPunct="0">
              <a:lnSpc>
                <a:spcPct val="100000"/>
              </a:lnSpc>
              <a:spcBef>
                <a:spcPct val="0"/>
              </a:spcBef>
              <a:spcAft>
                <a:spcPct val="0"/>
              </a:spcAft>
            </a:pPr>
            <a:r>
              <a:rPr lang="en-US" altLang="en-US" dirty="0" smtClean="0">
                <a:latin typeface="Calibri" panose="020F0502020204030204" pitchFamily="34" charset="0"/>
                <a:ea typeface="Calibri" panose="020F0502020204030204" pitchFamily="34" charset="0"/>
                <a:cs typeface="Times New Roman" panose="02020603050405020304" pitchFamily="18" charset="0"/>
              </a:rPr>
              <a:t>3c</a:t>
            </a:r>
            <a:r>
              <a:rPr lang="en-US" altLang="en-US" dirty="0">
                <a:latin typeface="Calibri" panose="020F0502020204030204" pitchFamily="34" charset="0"/>
                <a:ea typeface="Calibri" panose="020F0502020204030204" pitchFamily="34" charset="0"/>
                <a:cs typeface="Times New Roman" panose="02020603050405020304" pitchFamily="18" charset="0"/>
              </a:rPr>
              <a:t>.	At the top left corner, right click on the three blue ellipse/periods </a:t>
            </a:r>
            <a:endParaRPr lang="en-US" altLang="en-US" dirty="0" smtClean="0">
              <a:latin typeface="Calibri" panose="020F0502020204030204" pitchFamily="34" charset="0"/>
              <a:ea typeface="Calibri" panose="020F0502020204030204" pitchFamily="34" charset="0"/>
              <a:cs typeface="Times New Roman" panose="02020603050405020304" pitchFamily="18" charset="0"/>
            </a:endParaRPr>
          </a:p>
          <a:p>
            <a:pPr algn="l"/>
            <a:r>
              <a:rPr lang="en-US" altLang="en-US" dirty="0" smtClean="0">
                <a:latin typeface="Calibri" panose="020F0502020204030204" pitchFamily="34" charset="0"/>
                <a:ea typeface="Calibri" panose="020F0502020204030204" pitchFamily="34" charset="0"/>
                <a:cs typeface="Times New Roman" panose="02020603050405020304" pitchFamily="18" charset="0"/>
              </a:rPr>
              <a:t>3d.	Then select “Winthrop University Employee Portal”</a:t>
            </a:r>
          </a:p>
          <a:p>
            <a:pPr algn="l"/>
            <a:endParaRPr lang="en-US" dirty="0" smtClean="0">
              <a:solidFill>
                <a:srgbClr val="740000"/>
              </a:solidFill>
            </a:endParaRPr>
          </a:p>
        </p:txBody>
      </p:sp>
      <p:sp>
        <p:nvSpPr>
          <p:cNvPr id="6" name="Rectangle 3"/>
          <p:cNvSpPr>
            <a:spLocks noChangeArrowheads="1"/>
          </p:cNvSpPr>
          <p:nvPr/>
        </p:nvSpPr>
        <p:spPr bwMode="auto">
          <a:xfrm>
            <a:off x="685800" y="491495"/>
            <a:ext cx="227948"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kumimoji="0" lang="en-US" altLang="en-US" sz="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953822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6" y="0"/>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pPr algn="l"/>
            <a:endParaRPr lang="en-US" dirty="0">
              <a:solidFill>
                <a:srgbClr val="740000"/>
              </a:solidFill>
            </a:endParaRPr>
          </a:p>
          <a:p>
            <a:endParaRPr lang="en-US" dirty="0" smtClean="0">
              <a:solidFill>
                <a:srgbClr val="740000"/>
              </a:solidFill>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a:xfrm>
            <a:off x="3133090" y="1591003"/>
            <a:ext cx="8412365" cy="5086888"/>
          </a:xfrm>
          <a:prstGeom prst="rect">
            <a:avLst/>
          </a:prstGeom>
        </p:spPr>
      </p:pic>
    </p:spTree>
    <p:extLst>
      <p:ext uri="{BB962C8B-B14F-4D97-AF65-F5344CB8AC3E}">
        <p14:creationId xmlns:p14="http://schemas.microsoft.com/office/powerpoint/2010/main" val="2185941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4727" y="0"/>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r>
              <a:rPr lang="en-US" dirty="0" smtClean="0"/>
              <a:t>This </a:t>
            </a:r>
            <a:r>
              <a:rPr lang="en-US" dirty="0"/>
              <a:t>will take you to your personal launch page (see Screenshot #4 below) </a:t>
            </a:r>
            <a:r>
              <a:rPr lang="en-US" dirty="0" smtClean="0"/>
              <a:t>with </a:t>
            </a:r>
            <a:r>
              <a:rPr lang="en-US" dirty="0"/>
              <a:t>your personal available action items shown. </a:t>
            </a:r>
            <a:endParaRPr lang="en-US" dirty="0" smtClean="0"/>
          </a:p>
          <a:p>
            <a:endParaRPr lang="en-US" dirty="0" smtClean="0">
              <a:solidFill>
                <a:srgbClr val="740000"/>
              </a:solidFill>
            </a:endParaRPr>
          </a:p>
        </p:txBody>
      </p:sp>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a:xfrm>
            <a:off x="3546764" y="3280007"/>
            <a:ext cx="8137235" cy="3314758"/>
          </a:xfrm>
          <a:prstGeom prst="rect">
            <a:avLst/>
          </a:prstGeom>
        </p:spPr>
      </p:pic>
    </p:spTree>
    <p:extLst>
      <p:ext uri="{BB962C8B-B14F-4D97-AF65-F5344CB8AC3E}">
        <p14:creationId xmlns:p14="http://schemas.microsoft.com/office/powerpoint/2010/main" val="2849614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1"/>
            <a:ext cx="12192306" cy="6857829"/>
          </a:xfrm>
          <a:prstGeom prst="rect">
            <a:avLst/>
          </a:prstGeom>
        </p:spPr>
      </p:pic>
      <p:sp>
        <p:nvSpPr>
          <p:cNvPr id="2" name="Title 1"/>
          <p:cNvSpPr>
            <a:spLocks noGrp="1"/>
          </p:cNvSpPr>
          <p:nvPr>
            <p:ph type="ctrTitle"/>
          </p:nvPr>
        </p:nvSpPr>
        <p:spPr>
          <a:xfrm>
            <a:off x="2728332" y="661542"/>
            <a:ext cx="9144000" cy="929461"/>
          </a:xfrm>
        </p:spPr>
        <p:txBody>
          <a:bodyPr>
            <a:normAutofit fontScale="90000"/>
          </a:bodyPr>
          <a:lstStyle/>
          <a:p>
            <a:r>
              <a:rPr lang="en-US" sz="4000" b="1" dirty="0" smtClean="0">
                <a:solidFill>
                  <a:srgbClr val="8A0000"/>
                </a:solidFill>
                <a:latin typeface="+mn-lt"/>
              </a:rPr>
              <a:t>The Staff Evaluation Process in PeopleAdmin</a:t>
            </a:r>
            <a:endParaRPr lang="en-US" sz="4000" b="1" dirty="0">
              <a:solidFill>
                <a:srgbClr val="8A0000"/>
              </a:solidFill>
              <a:latin typeface="+mn-lt"/>
            </a:endParaRPr>
          </a:p>
        </p:txBody>
      </p:sp>
      <p:sp>
        <p:nvSpPr>
          <p:cNvPr id="3" name="Subtitle 2"/>
          <p:cNvSpPr>
            <a:spLocks noGrp="1"/>
          </p:cNvSpPr>
          <p:nvPr>
            <p:ph type="subTitle" idx="1"/>
          </p:nvPr>
        </p:nvSpPr>
        <p:spPr>
          <a:xfrm>
            <a:off x="2728332" y="1494263"/>
            <a:ext cx="9144000" cy="4995747"/>
          </a:xfrm>
        </p:spPr>
        <p:txBody>
          <a:bodyPr>
            <a:normAutofit/>
          </a:bodyPr>
          <a:lstStyle/>
          <a:p>
            <a:pPr marL="342900" indent="-342900" algn="l">
              <a:buFont typeface="Arial" panose="020B0604020202020204" pitchFamily="34" charset="0"/>
              <a:buChar char="•"/>
            </a:pPr>
            <a:endParaRPr lang="en-US" dirty="0" smtClean="0">
              <a:solidFill>
                <a:srgbClr val="740000"/>
              </a:solidFill>
            </a:endParaRPr>
          </a:p>
          <a:p>
            <a:pPr algn="l"/>
            <a:r>
              <a:rPr lang="en-US" dirty="0" smtClean="0">
                <a:solidFill>
                  <a:srgbClr val="740000"/>
                </a:solidFill>
              </a:rPr>
              <a:t>Overview:</a:t>
            </a:r>
          </a:p>
          <a:p>
            <a:pPr algn="l"/>
            <a:endParaRPr lang="en-US" dirty="0">
              <a:solidFill>
                <a:srgbClr val="740000"/>
              </a:solidFill>
            </a:endParaRPr>
          </a:p>
        </p:txBody>
      </p:sp>
      <p:pic>
        <p:nvPicPr>
          <p:cNvPr id="6" name="Picture 5"/>
          <p:cNvPicPr>
            <a:picLocks noChangeAspect="1"/>
          </p:cNvPicPr>
          <p:nvPr/>
        </p:nvPicPr>
        <p:blipFill>
          <a:blip r:embed="rId4"/>
          <a:stretch>
            <a:fillRect/>
          </a:stretch>
        </p:blipFill>
        <p:spPr>
          <a:xfrm>
            <a:off x="4093321" y="2217162"/>
            <a:ext cx="7855248" cy="4272848"/>
          </a:xfrm>
          <a:prstGeom prst="rect">
            <a:avLst/>
          </a:prstGeom>
        </p:spPr>
      </p:pic>
    </p:spTree>
    <p:extLst>
      <p:ext uri="{BB962C8B-B14F-4D97-AF65-F5344CB8AC3E}">
        <p14:creationId xmlns:p14="http://schemas.microsoft.com/office/powerpoint/2010/main" val="12006803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8297</TotalTime>
  <Words>2844</Words>
  <Application>Microsoft Office PowerPoint</Application>
  <PresentationFormat>Widescreen</PresentationFormat>
  <Paragraphs>161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lpstr>The Staff Evaluation Process in PeopleAdmin</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Staff Evaluation Process in PeopleAdmin</dc:title>
  <dc:creator>Pounds, LeeAnn</dc:creator>
  <cp:lastModifiedBy>Miles, Carla Gene</cp:lastModifiedBy>
  <cp:revision>43</cp:revision>
  <dcterms:created xsi:type="dcterms:W3CDTF">2020-01-03T10:25:16Z</dcterms:created>
  <dcterms:modified xsi:type="dcterms:W3CDTF">2022-05-17T16:16:28Z</dcterms:modified>
</cp:coreProperties>
</file>